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28" r:id="rId3"/>
    <p:sldId id="508" r:id="rId4"/>
    <p:sldId id="465" r:id="rId5"/>
    <p:sldId id="499" r:id="rId6"/>
    <p:sldId id="497" r:id="rId7"/>
    <p:sldId id="503" r:id="rId8"/>
    <p:sldId id="511" r:id="rId9"/>
    <p:sldId id="506" r:id="rId10"/>
    <p:sldId id="513" r:id="rId11"/>
    <p:sldId id="498" r:id="rId12"/>
    <p:sldId id="500" r:id="rId13"/>
    <p:sldId id="501" r:id="rId14"/>
    <p:sldId id="512" r:id="rId15"/>
    <p:sldId id="504" r:id="rId16"/>
    <p:sldId id="505" r:id="rId1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D7D31"/>
    <a:srgbClr val="BE50DA"/>
    <a:srgbClr val="FF00FF"/>
    <a:srgbClr val="00FFFF"/>
    <a:srgbClr val="0AB3F1"/>
    <a:srgbClr val="86554C"/>
    <a:srgbClr val="EEAA00"/>
    <a:srgbClr val="256812"/>
    <a:srgbClr val="E75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95146" autoAdjust="0"/>
  </p:normalViewPr>
  <p:slideViewPr>
    <p:cSldViewPr snapToGrid="0">
      <p:cViewPr>
        <p:scale>
          <a:sx n="101" d="100"/>
          <a:sy n="101" d="100"/>
        </p:scale>
        <p:origin x="1296" y="19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o shibata" userId="96a03056ea705666" providerId="LiveId" clId="{6820FD14-49F1-4F25-B682-F1B8BE49CF12}"/>
    <pc:docChg chg="modSld">
      <pc:chgData name="kyo shibata" userId="96a03056ea705666" providerId="LiveId" clId="{6820FD14-49F1-4F25-B682-F1B8BE49CF12}" dt="2025-01-15T10:06:02.381" v="8" actId="947"/>
      <pc:docMkLst>
        <pc:docMk/>
      </pc:docMkLst>
      <pc:sldChg chg="modSp mod">
        <pc:chgData name="kyo shibata" userId="96a03056ea705666" providerId="LiveId" clId="{6820FD14-49F1-4F25-B682-F1B8BE49CF12}" dt="2025-01-15T10:06:02.381" v="8" actId="947"/>
        <pc:sldMkLst>
          <pc:docMk/>
          <pc:sldMk cId="3454583754" sldId="512"/>
        </pc:sldMkLst>
        <pc:spChg chg="mod">
          <ac:chgData name="kyo shibata" userId="96a03056ea705666" providerId="LiveId" clId="{6820FD14-49F1-4F25-B682-F1B8BE49CF12}" dt="2025-01-15T10:06:02.381" v="8" actId="947"/>
          <ac:spMkLst>
            <pc:docMk/>
            <pc:sldMk cId="3454583754" sldId="512"/>
            <ac:spMk id="5" creationId="{96EFD07A-04A3-12D3-17A7-CAE849218D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A681-C444-4628-8B03-FCA1C73E7478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1CE86-5D1F-4D08-B260-42410BE5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92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26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A3E07-6B32-7BB2-F74A-D732D87E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D23338-6AC2-5971-222E-2D204E020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9D638A-2568-ECA6-E036-6F26A9F56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732FE-8BB7-0C1C-B2A1-564EF6AD1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97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7A64-A906-3DF1-EB1A-8D336E89F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98422D-10F8-3240-F5C5-132929323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B51295-D4BC-37D2-8BEB-5A8B084E1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F9E829-42FE-131F-BAE6-EFEDCF5D6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1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C0D9C-15FA-1158-B07E-905270118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5F952F-0E53-73F5-313C-7D12D2A31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52AFC1-B337-4E06-0FA1-D168FE03D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0BC60B-DCDA-43D3-F870-5C0DD0F4F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397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F879C-B5F3-1467-74C2-4534392E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F53BA4-8EAD-2AB1-6EFA-6EBE6015C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15EDB-AD6C-5FE3-DC11-040822312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A9384B-5756-CBA8-6FF2-2CF6A5DCB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2B197-472E-699B-C6F5-E0342D7C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31BD73-6264-716E-627F-C784A44E0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58BE17-BBC0-EBEF-47A3-5C3A35EB0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AC31B-23B6-0613-2BBC-826FBC684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140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38622-9A10-EEB6-D97F-93ABDC41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E6E322-AB64-5A95-BB4F-4F25B8344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E2F787-E79F-1D10-7266-890E12DBC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30A538-9CA3-1907-1A78-9F7B78127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2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1BD22-BF7D-44BE-75BC-782CB5EC7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FC4003-ACC8-1694-B63C-C4987247E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C55B82-FCEB-1BF4-531D-54E5E1B08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375CB3-08AD-71E2-8E31-9719F5714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90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71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EA55-17DF-6EA7-E572-E6D9BCDB3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ADA618-C10D-0817-F67C-2B6551584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117AB4-8D09-BA7D-EEC6-2F8D7530C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4D4A43-2879-9FB9-93E1-99E586ED7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97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A8941-8BC0-F867-C4C0-A2905E8C8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0C2EFB-7022-66D4-55B1-62B7AAF23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5D4828-AF4B-89AD-02E4-29236E0E4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C160FF-6F1E-FC40-DA7E-4D6AB026B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88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C6097-8D3D-BC02-3C57-14BDAD73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3D4B7B-0115-AE40-0855-3F2D185CA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868E41-50CA-7C31-7CBD-6E481AB70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F3EE77-B65B-F40F-ED79-496D50EC7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0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59633-FC5F-1C22-A391-1F987B4A7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16D34C-D3BC-B478-8FFF-C198D7806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BE0C0C-68BB-3159-98CA-61BC7C7A6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D9A580-8DA8-29AD-185F-3C4D305A0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40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1C912-2D79-FD73-7FF2-030493621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BF9434-0466-0CA6-E7F8-067558B3D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743DCA5-DF2D-7097-3B60-886F110E5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2DA603-DACA-98C8-095E-C15F6ED3E1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02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59B8C-0F4C-A573-DFB1-4DB6A4CE2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826B63-9E0D-233B-805D-C38DDC197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BC7C51-82E1-ADCF-01DF-64FD095C9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9DF0BC-A591-CDEC-9961-E90082DDD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4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1F82-D152-AD5A-85E9-9BA3BE0B6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28C7E6-5305-8568-979B-467FCDA45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275356-82D1-A832-46A4-A2C82AA51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E3944F-E7BE-8B4B-B51D-AD27C36A3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CE86-5D1F-4D08-B260-42410BE5246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4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7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84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0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89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3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91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11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11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51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0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15th Juanuary 2025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28th KEKB Accelerator Review Committee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563A-5760-4490-B9C0-0ADE44AA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7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jpeg"/><Relationship Id="rId5" Type="http://schemas.openxmlformats.org/officeDocument/2006/relationships/image" Target="../media/image3.gif"/><Relationship Id="rId10" Type="http://schemas.openxmlformats.org/officeDocument/2006/relationships/image" Target="../media/image17.jpeg"/><Relationship Id="rId4" Type="http://schemas.openxmlformats.org/officeDocument/2006/relationships/image" Target="../media/image2.gi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03702" y="3937398"/>
            <a:ext cx="9144000" cy="2092811"/>
          </a:xfrm>
        </p:spPr>
        <p:txBody>
          <a:bodyPr>
            <a:normAutofit/>
          </a:bodyPr>
          <a:lstStyle/>
          <a:p>
            <a:r>
              <a:rPr lang="en-US" altLang="ja-JP" dirty="0"/>
              <a:t>The 28</a:t>
            </a:r>
            <a:r>
              <a:rPr lang="en-US" altLang="ja-JP" baseline="30000" dirty="0"/>
              <a:t>th</a:t>
            </a:r>
            <a:r>
              <a:rPr lang="en-US" altLang="ja-JP" dirty="0"/>
              <a:t> KEKB Accelerator Review Committee</a:t>
            </a:r>
          </a:p>
          <a:p>
            <a:r>
              <a:rPr lang="en-US" altLang="ja-JP" dirty="0"/>
              <a:t>15th January 2025</a:t>
            </a:r>
          </a:p>
          <a:p>
            <a:endParaRPr lang="en-US" altLang="ja-JP" dirty="0"/>
          </a:p>
          <a:p>
            <a:r>
              <a:rPr lang="en-US" altLang="ja-JP" dirty="0"/>
              <a:t>Kyo Shibata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4" name="Picture 24" descr="C:\Users\shibata\works_hp3\14KEKB_Review\背景材料\event_jks_full_修正03.gif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25998" r="180" b="-99"/>
          <a:stretch/>
        </p:blipFill>
        <p:spPr bwMode="auto">
          <a:xfrm>
            <a:off x="0" y="0"/>
            <a:ext cx="1309448" cy="1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グループ化 48"/>
          <p:cNvGrpSpPr/>
          <p:nvPr/>
        </p:nvGrpSpPr>
        <p:grpSpPr>
          <a:xfrm>
            <a:off x="102389" y="229418"/>
            <a:ext cx="12045409" cy="372572"/>
            <a:chOff x="102389" y="229418"/>
            <a:chExt cx="12045409" cy="372572"/>
          </a:xfrm>
        </p:grpSpPr>
        <p:sp>
          <p:nvSpPr>
            <p:cNvPr id="9" name="正方形/長方形 8"/>
            <p:cNvSpPr/>
            <p:nvPr/>
          </p:nvSpPr>
          <p:spPr>
            <a:xfrm rot="10800000">
              <a:off x="11503620" y="365062"/>
              <a:ext cx="388674" cy="9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円弧 9"/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円弧 10"/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円弧 11"/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 rot="10800000">
              <a:off x="1482165" y="304799"/>
              <a:ext cx="10473505" cy="657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円弧 13"/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弧 14"/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弧 15"/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10800000">
              <a:off x="1503702" y="461377"/>
              <a:ext cx="10644096" cy="65945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円弧 17"/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弧 18"/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円弧 19"/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円弧 20"/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円弧 21"/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弧 22"/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二等辺三角形 6"/>
            <p:cNvSpPr/>
            <p:nvPr/>
          </p:nvSpPr>
          <p:spPr>
            <a:xfrm rot="15960000">
              <a:off x="775762" y="-315172"/>
              <a:ext cx="54376" cy="140112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二等辺三角形 7"/>
            <p:cNvSpPr/>
            <p:nvPr/>
          </p:nvSpPr>
          <p:spPr>
            <a:xfrm rot="16440000">
              <a:off x="800838" y="-256932"/>
              <a:ext cx="54376" cy="1401122"/>
            </a:xfrm>
            <a:prstGeom prst="triangle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5" name="Picture 24" descr="C:\Users\shibata\works_hp3\14KEKB_Review\背景材料\event_jks_full_修正03.gif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39" t="-3299" r="25912" b="26170"/>
          <a:stretch/>
        </p:blipFill>
        <p:spPr bwMode="auto">
          <a:xfrm>
            <a:off x="10718514" y="2599162"/>
            <a:ext cx="1470919" cy="13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正方形/長方形 44"/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87689" y="6434516"/>
            <a:ext cx="5745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solidFill>
                  <a:srgbClr val="FFFF00"/>
                </a:solidFill>
              </a:rPr>
              <a:t>Inter-University Research Institute Corporation</a:t>
            </a:r>
            <a:r>
              <a:rPr lang="en-US" altLang="ja-JP" sz="1000" dirty="0">
                <a:solidFill>
                  <a:srgbClr val="FFFF00"/>
                </a:solidFill>
              </a:rPr>
              <a:t> </a:t>
            </a:r>
            <a:r>
              <a:rPr lang="en-US" altLang="ja-JP" sz="1100" b="1" dirty="0">
                <a:solidFill>
                  <a:srgbClr val="FFFF00"/>
                </a:solidFill>
              </a:rPr>
              <a:t>High Energy Accelerator Research Organization (KEK)</a:t>
            </a:r>
            <a:endParaRPr lang="en-US" altLang="ja-JP" sz="10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800" dirty="0">
                <a:solidFill>
                  <a:srgbClr val="FFFF00"/>
                </a:solidFill>
              </a:rPr>
              <a:t>大学共同利用機関法人</a:t>
            </a:r>
            <a:r>
              <a:rPr lang="ja-JP" altLang="en-US" sz="1000" dirty="0">
                <a:solidFill>
                  <a:srgbClr val="FFFF00"/>
                </a:solidFill>
              </a:rPr>
              <a:t> </a:t>
            </a:r>
            <a:r>
              <a:rPr lang="ja-JP" altLang="en-US" sz="1100" b="1" dirty="0">
                <a:solidFill>
                  <a:srgbClr val="FFFF00"/>
                </a:solidFill>
              </a:rPr>
              <a:t>高エネルギー加速器研究機構 </a:t>
            </a:r>
            <a:r>
              <a:rPr lang="en-US" altLang="ja-JP" sz="1100" b="1" dirty="0">
                <a:solidFill>
                  <a:srgbClr val="FFFF00"/>
                </a:solidFill>
              </a:rPr>
              <a:t>(KEK)</a:t>
            </a:r>
            <a:endParaRPr lang="ja-JP" altLang="en-US" sz="1000" b="1" dirty="0">
              <a:solidFill>
                <a:srgbClr val="FFFF00"/>
              </a:solidFill>
            </a:endParaRPr>
          </a:p>
        </p:txBody>
      </p:sp>
      <p:pic>
        <p:nvPicPr>
          <p:cNvPr id="47" name="Picture 5" descr="C:\Documents and Settings\Administrator\デスクトップ\keklogo_blu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48" name="Picture 1" descr="C:\Documents and Settings\Administrator\デスクトップ\SuperKEKB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grpSp>
        <p:nvGrpSpPr>
          <p:cNvPr id="50" name="グループ化 49"/>
          <p:cNvGrpSpPr/>
          <p:nvPr/>
        </p:nvGrpSpPr>
        <p:grpSpPr>
          <a:xfrm rot="10800000">
            <a:off x="53784" y="3347435"/>
            <a:ext cx="12045409" cy="372572"/>
            <a:chOff x="102389" y="229418"/>
            <a:chExt cx="12045409" cy="372572"/>
          </a:xfrm>
        </p:grpSpPr>
        <p:sp>
          <p:nvSpPr>
            <p:cNvPr id="51" name="正方形/長方形 50"/>
            <p:cNvSpPr/>
            <p:nvPr/>
          </p:nvSpPr>
          <p:spPr>
            <a:xfrm rot="10800000">
              <a:off x="11503620" y="365062"/>
              <a:ext cx="388674" cy="9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2" name="円弧 51"/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3" name="円弧 52"/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円弧 53"/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 rot="10800000">
              <a:off x="1482165" y="304799"/>
              <a:ext cx="10473505" cy="657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6" name="円弧 55"/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7" name="円弧 56"/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円弧 57"/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 rot="10800000">
              <a:off x="1503702" y="460118"/>
              <a:ext cx="10644096" cy="67318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0" name="円弧 59"/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1" name="円弧 60"/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2" name="円弧 61"/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円弧 62"/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4" name="円弧 63"/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5" name="円弧 64"/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二等辺三角形 65"/>
            <p:cNvSpPr/>
            <p:nvPr/>
          </p:nvSpPr>
          <p:spPr>
            <a:xfrm rot="15960000">
              <a:off x="775762" y="-315172"/>
              <a:ext cx="54376" cy="140112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7" name="二等辺三角形 66"/>
            <p:cNvSpPr/>
            <p:nvPr/>
          </p:nvSpPr>
          <p:spPr>
            <a:xfrm rot="16440000">
              <a:off x="800838" y="-256932"/>
              <a:ext cx="54376" cy="1401122"/>
            </a:xfrm>
            <a:prstGeom prst="triangle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71" name="タイトル 1"/>
          <p:cNvSpPr>
            <a:spLocks noGrp="1"/>
          </p:cNvSpPr>
          <p:nvPr>
            <p:ph type="ctrTitle"/>
          </p:nvPr>
        </p:nvSpPr>
        <p:spPr>
          <a:xfrm>
            <a:off x="578569" y="1044162"/>
            <a:ext cx="11313725" cy="1808056"/>
          </a:xfrm>
        </p:spPr>
        <p:txBody>
          <a:bodyPr>
            <a:noAutofit/>
          </a:bodyPr>
          <a:lstStyle/>
          <a:p>
            <a:r>
              <a:rPr lang="en-US" altLang="ja-JP" sz="4400" b="1" dirty="0">
                <a:solidFill>
                  <a:srgbClr val="002060"/>
                </a:solidFill>
              </a:rPr>
              <a:t>SuperKEKB Near-term Plan </a:t>
            </a:r>
            <a:br>
              <a:rPr lang="en-US" altLang="ja-JP" sz="4400" b="1" dirty="0">
                <a:solidFill>
                  <a:srgbClr val="002060"/>
                </a:solidFill>
              </a:rPr>
            </a:br>
            <a:endParaRPr lang="ja-JP" alt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7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B6029-AB9D-916F-4E99-B6CA65A00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E66965EF-018A-53FF-EB1F-0E337CA4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47B90EF-819A-4468-5D5E-937AB55593B2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BDE609CC-35E9-98D5-4529-858D33C4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B5EA01AD-BAB5-431A-3DC5-483BCAA0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A4B8B3-95C2-896F-99DD-A647B41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10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09A1470B-9AB2-C773-3889-8F596731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A81DEC-04DD-6B4E-B65A-75E01239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DF97CF5E-91D5-46D3-865D-AC5F29DBE3C1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Works during this shutdown 2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32CE6B35-8265-5FAB-F19B-09497B6DC29E}"/>
              </a:ext>
            </a:extLst>
          </p:cNvPr>
          <p:cNvSpPr txBox="1">
            <a:spLocks/>
          </p:cNvSpPr>
          <p:nvPr/>
        </p:nvSpPr>
        <p:spPr>
          <a:xfrm>
            <a:off x="191068" y="1161711"/>
            <a:ext cx="9744501" cy="531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Other work items (under consideration)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LER D06V2 collimator relocation to D03 Arc section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To protect Belle II and D02V1 collimator from uncontrollable beams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The best location is currently being determined.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Countermeasure against HER SBL 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we need to do something, but we don’t have any concrete plans yet.  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And so on.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We appreciate your suggestions and recommendations!!</a:t>
            </a: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  <a:p>
            <a:r>
              <a:rPr lang="en-US" altLang="ja-JP" sz="2200" dirty="0">
                <a:solidFill>
                  <a:srgbClr val="002060"/>
                </a:solidFill>
                <a:sym typeface="Symbol" panose="05050102010706020507" pitchFamily="18" charset="2"/>
              </a:rPr>
              <a:t>Creating a commissioning plan of 2025c&amp;2026a run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The specific plan is yet to be created.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Luminosity target;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Peak luminosity : 110</a:t>
            </a:r>
            <a:r>
              <a:rPr lang="en-US" altLang="ja-JP" sz="1400" baseline="30000" dirty="0">
                <a:sym typeface="Symbol" panose="05050102010706020507" pitchFamily="18" charset="2"/>
              </a:rPr>
              <a:t>35</a:t>
            </a:r>
            <a:r>
              <a:rPr lang="en-US" altLang="ja-JP" sz="1400" dirty="0">
                <a:sym typeface="Symbol" panose="05050102010706020507" pitchFamily="18" charset="2"/>
              </a:rPr>
              <a:t> cm</a:t>
            </a:r>
            <a:r>
              <a:rPr lang="en-US" altLang="ja-JP" sz="1400" baseline="30000" dirty="0">
                <a:sym typeface="Symbol" panose="05050102010706020507" pitchFamily="18" charset="2"/>
              </a:rPr>
              <a:t>-2</a:t>
            </a:r>
            <a:r>
              <a:rPr lang="en-US" altLang="ja-JP" sz="1400" dirty="0">
                <a:sym typeface="Symbol" panose="05050102010706020507" pitchFamily="18" charset="2"/>
              </a:rPr>
              <a:t>s</a:t>
            </a:r>
            <a:r>
              <a:rPr lang="en-US" altLang="ja-JP" sz="1400" baseline="30000" dirty="0">
                <a:sym typeface="Symbol" panose="05050102010706020507" pitchFamily="18" charset="2"/>
              </a:rPr>
              <a:t>-1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Integrated luminosity : 1 ab</a:t>
            </a:r>
            <a:r>
              <a:rPr lang="en-US" altLang="ja-JP" sz="1400" baseline="30000" dirty="0">
                <a:sym typeface="Symbol" panose="05050102010706020507" pitchFamily="18" charset="2"/>
              </a:rPr>
              <a:t>-1</a:t>
            </a: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F9B6EF7-665D-3415-B7B7-2D17A1A02103}"/>
              </a:ext>
            </a:extLst>
          </p:cNvPr>
          <p:cNvGrpSpPr>
            <a:grpSpLocks noChangeAspect="1"/>
          </p:cNvGrpSpPr>
          <p:nvPr/>
        </p:nvGrpSpPr>
        <p:grpSpPr>
          <a:xfrm>
            <a:off x="7022943" y="1441222"/>
            <a:ext cx="4920869" cy="4674722"/>
            <a:chOff x="7193541" y="1401156"/>
            <a:chExt cx="4667114" cy="443366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AE6435E-C7D2-F137-C750-D1569E26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93541" y="1703009"/>
              <a:ext cx="3896806" cy="3680907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8723A46-2592-7888-0B8C-2F9CE5D9512B}"/>
                </a:ext>
              </a:extLst>
            </p:cNvPr>
            <p:cNvSpPr txBox="1"/>
            <p:nvPr/>
          </p:nvSpPr>
          <p:spPr>
            <a:xfrm>
              <a:off x="7983366" y="1401156"/>
              <a:ext cx="2317155" cy="39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solidFill>
                    <a:srgbClr val="7030A0"/>
                  </a:solidFill>
                </a:rPr>
                <a:t>Tsukuba (Belle II)</a:t>
              </a:r>
            </a:p>
          </p:txBody>
        </p:sp>
        <p:sp>
          <p:nvSpPr>
            <p:cNvPr id="5" name="円弧 4">
              <a:extLst>
                <a:ext uri="{FF2B5EF4-FFF2-40B4-BE49-F238E27FC236}">
                  <a16:creationId xmlns:a16="http://schemas.microsoft.com/office/drawing/2014/main" id="{61A96B24-CD2D-40BD-DCDB-5FD36BC9E667}"/>
                </a:ext>
              </a:extLst>
            </p:cNvPr>
            <p:cNvSpPr/>
            <p:nvPr/>
          </p:nvSpPr>
          <p:spPr>
            <a:xfrm>
              <a:off x="8832519" y="4267894"/>
              <a:ext cx="1600593" cy="1218042"/>
            </a:xfrm>
            <a:prstGeom prst="arc">
              <a:avLst>
                <a:gd name="adj1" fmla="val 2564834"/>
                <a:gd name="adj2" fmla="val 5485488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53FAB52-28AA-BE3E-B16C-4E1BAF495DDA}"/>
                </a:ext>
              </a:extLst>
            </p:cNvPr>
            <p:cNvSpPr txBox="1"/>
            <p:nvPr/>
          </p:nvSpPr>
          <p:spPr>
            <a:xfrm>
              <a:off x="8781430" y="5442436"/>
              <a:ext cx="1918002" cy="39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chemeClr val="accent2"/>
                  </a:solidFill>
                </a:rPr>
                <a:t>Positron beam</a:t>
              </a:r>
              <a:endParaRPr kumimoji="1" lang="ja-JP" alt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F68276F9-2068-AC47-D0D8-B39B59C90814}"/>
                </a:ext>
              </a:extLst>
            </p:cNvPr>
            <p:cNvSpPr/>
            <p:nvPr/>
          </p:nvSpPr>
          <p:spPr>
            <a:xfrm>
              <a:off x="10624212" y="3500469"/>
              <a:ext cx="221642" cy="2436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BD81D09-40CA-C969-EB02-4E833C3B7C26}"/>
                </a:ext>
              </a:extLst>
            </p:cNvPr>
            <p:cNvSpPr txBox="1"/>
            <p:nvPr/>
          </p:nvSpPr>
          <p:spPr>
            <a:xfrm>
              <a:off x="10720829" y="4678402"/>
              <a:ext cx="713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0000FF"/>
                  </a:solidFill>
                </a:rPr>
                <a:t>D06V2</a:t>
              </a:r>
            </a:p>
          </p:txBody>
        </p: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8FAC5D01-9982-F11C-A380-5CE6B02AA0C5}"/>
                </a:ext>
              </a:extLst>
            </p:cNvPr>
            <p:cNvSpPr/>
            <p:nvPr/>
          </p:nvSpPr>
          <p:spPr>
            <a:xfrm>
              <a:off x="9457800" y="1818986"/>
              <a:ext cx="1325777" cy="1839845"/>
            </a:xfrm>
            <a:prstGeom prst="arc">
              <a:avLst>
                <a:gd name="adj1" fmla="val 16255345"/>
                <a:gd name="adj2" fmla="val 18820774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2F15A23-38E6-780A-B69F-447ACE37116A}"/>
                </a:ext>
              </a:extLst>
            </p:cNvPr>
            <p:cNvSpPr txBox="1"/>
            <p:nvPr/>
          </p:nvSpPr>
          <p:spPr>
            <a:xfrm>
              <a:off x="10120688" y="1488321"/>
              <a:ext cx="1739967" cy="39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chemeClr val="accent2"/>
                  </a:solidFill>
                </a:rPr>
                <a:t>Positron beam</a:t>
              </a:r>
              <a:endParaRPr kumimoji="1" lang="ja-JP" altLang="en-US" sz="1200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715F0C6B-4D0F-7EFD-D020-F4C20CFAA586}"/>
                </a:ext>
              </a:extLst>
            </p:cNvPr>
            <p:cNvCxnSpPr>
              <a:cxnSpLocks/>
            </p:cNvCxnSpPr>
            <p:nvPr/>
          </p:nvCxnSpPr>
          <p:spPr>
            <a:xfrm>
              <a:off x="9439446" y="3026680"/>
              <a:ext cx="1325777" cy="5262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F57985D-4BC2-E7D4-0FA8-FABDAAFDAAA9}"/>
                </a:ext>
              </a:extLst>
            </p:cNvPr>
            <p:cNvSpPr txBox="1"/>
            <p:nvPr/>
          </p:nvSpPr>
          <p:spPr>
            <a:xfrm>
              <a:off x="8136941" y="2461615"/>
              <a:ext cx="2257564" cy="6539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D05V1 </a:t>
              </a:r>
            </a:p>
            <a:p>
              <a:r>
                <a:rPr lang="en-US" altLang="ja-JP" sz="1200" dirty="0">
                  <a:solidFill>
                    <a:srgbClr val="FF0000"/>
                  </a:solidFill>
                </a:rPr>
                <a:t>Non-linear collimation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74861A7-E67C-6BAF-6033-B195543B84EC}"/>
                </a:ext>
              </a:extLst>
            </p:cNvPr>
            <p:cNvSpPr/>
            <p:nvPr/>
          </p:nvSpPr>
          <p:spPr>
            <a:xfrm>
              <a:off x="10247402" y="3322475"/>
              <a:ext cx="727910" cy="526262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551741B6-E0C8-38DC-B10D-A0A615DA7E97}"/>
                </a:ext>
              </a:extLst>
            </p:cNvPr>
            <p:cNvSpPr/>
            <p:nvPr/>
          </p:nvSpPr>
          <p:spPr>
            <a:xfrm>
              <a:off x="10452539" y="4545161"/>
              <a:ext cx="215231" cy="20107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1258B76A-E3FB-5FFE-C85F-A5CBE15A64ED}"/>
                </a:ext>
              </a:extLst>
            </p:cNvPr>
            <p:cNvSpPr/>
            <p:nvPr/>
          </p:nvSpPr>
          <p:spPr>
            <a:xfrm>
              <a:off x="10429453" y="2363353"/>
              <a:ext cx="215231" cy="20107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91B5B8E-35A8-E253-3D93-83F5B41D9C44}"/>
                </a:ext>
              </a:extLst>
            </p:cNvPr>
            <p:cNvSpPr/>
            <p:nvPr/>
          </p:nvSpPr>
          <p:spPr>
            <a:xfrm>
              <a:off x="10512387" y="2453672"/>
              <a:ext cx="54591" cy="45719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6DBCF0E6-677C-C65C-DAE3-CB6C8FA2F30E}"/>
                </a:ext>
              </a:extLst>
            </p:cNvPr>
            <p:cNvSpPr/>
            <p:nvPr/>
          </p:nvSpPr>
          <p:spPr>
            <a:xfrm>
              <a:off x="9785446" y="2453672"/>
              <a:ext cx="2026692" cy="2205003"/>
            </a:xfrm>
            <a:prstGeom prst="arc">
              <a:avLst>
                <a:gd name="adj1" fmla="val 16375504"/>
                <a:gd name="adj2" fmla="val 5210199"/>
              </a:avLst>
            </a:prstGeom>
            <a:ln w="19050">
              <a:solidFill>
                <a:srgbClr val="0000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F8E14D4-D7D3-02FD-A1F9-D89015628539}"/>
                </a:ext>
              </a:extLst>
            </p:cNvPr>
            <p:cNvSpPr txBox="1"/>
            <p:nvPr/>
          </p:nvSpPr>
          <p:spPr>
            <a:xfrm>
              <a:off x="10735033" y="2203401"/>
              <a:ext cx="713512" cy="262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>
                  <a:solidFill>
                    <a:srgbClr val="0000FF"/>
                  </a:solidFill>
                </a:rPr>
                <a:t>D03V4</a:t>
              </a:r>
              <a:r>
                <a:rPr lang="en-US" altLang="ja-JP" sz="1200" dirty="0">
                  <a:solidFill>
                    <a:srgbClr val="0000FF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98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C1FDE-6BAA-3177-8C33-A612ADFF4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E59107F-6972-A736-BE18-3426181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1674D2-86E2-7D19-C2FF-E517F973324B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8C6EF49F-ADB2-3B3F-BCC7-8257F0CA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C93F2009-5E3F-FCD9-A48D-EE1540EA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0182E-864D-6CD6-BBD7-FB096075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11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E510F3B0-DD71-9A8B-972C-97A3CDCD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7DD6AB70-767D-62A8-AAD9-53A5C65A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41D02369-642F-5AB6-84D3-B5B2BBF8068F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Strategy toward 1.0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10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35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cm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-2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s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-1</a:t>
            </a:r>
            <a:endParaRPr lang="ja-JP" altLang="en-US" sz="40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179E64DA-C1D5-CE18-EEAD-DC93077216B4}"/>
              </a:ext>
            </a:extLst>
          </p:cNvPr>
          <p:cNvSpPr txBox="1">
            <a:spLocks/>
          </p:cNvSpPr>
          <p:nvPr/>
        </p:nvSpPr>
        <p:spPr>
          <a:xfrm>
            <a:off x="203606" y="1174077"/>
            <a:ext cx="6414907" cy="528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Strategy toward 1.010</a:t>
            </a:r>
            <a:r>
              <a:rPr lang="en-US" altLang="ja-JP" sz="20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35</a:t>
            </a:r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20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s</a:t>
            </a:r>
            <a:r>
              <a:rPr lang="en-US" altLang="ja-JP" sz="20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 </a:t>
            </a:r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: </a:t>
            </a:r>
            <a:r>
              <a:rPr lang="en-US" altLang="ja-JP" sz="2000" dirty="0">
                <a:solidFill>
                  <a:srgbClr val="7030A0"/>
                </a:solidFill>
                <a:sym typeface="Symbol" panose="05050102010706020507" pitchFamily="18" charset="2"/>
              </a:rPr>
              <a:t>Route (B)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Increase beam current with </a:t>
            </a:r>
            <a:r>
              <a:rPr lang="en-US" altLang="ja-JP" sz="1800" baseline="-25000" dirty="0">
                <a:sym typeface="Symbol" panose="05050102010706020507" pitchFamily="18" charset="2"/>
              </a:rPr>
              <a:t>y</a:t>
            </a:r>
            <a:r>
              <a:rPr lang="en-US" altLang="ja-JP" sz="1800" baseline="30000" dirty="0">
                <a:sym typeface="Symbol" panose="05050102010706020507" pitchFamily="18" charset="2"/>
              </a:rPr>
              <a:t>*</a:t>
            </a:r>
            <a:r>
              <a:rPr lang="en-US" altLang="ja-JP" sz="1800" dirty="0">
                <a:sym typeface="Symbol" panose="05050102010706020507" pitchFamily="18" charset="2"/>
              </a:rPr>
              <a:t> = 0.9 mm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Target current : 2.58 A/ 1.83 A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Improve injection under influence of Beam-Beam interactions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Reduce injection errors with modified injection scheme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Required specific luminosity : </a:t>
            </a:r>
            <a:r>
              <a:rPr lang="en-US" altLang="ja-JP" sz="1800" i="1" dirty="0" err="1">
                <a:sym typeface="Symbol" panose="05050102010706020507" pitchFamily="18" charset="2"/>
              </a:rPr>
              <a:t>L</a:t>
            </a:r>
            <a:r>
              <a:rPr lang="en-US" altLang="ja-JP" sz="1800" baseline="-25000" dirty="0" err="1">
                <a:sym typeface="Symbol" panose="05050102010706020507" pitchFamily="18" charset="2"/>
              </a:rPr>
              <a:t>sp</a:t>
            </a:r>
            <a:r>
              <a:rPr lang="en-US" altLang="ja-JP" sz="1800" dirty="0">
                <a:sym typeface="Symbol" panose="05050102010706020507" pitchFamily="18" charset="2"/>
              </a:rPr>
              <a:t> = 5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10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31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s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 </a:t>
            </a:r>
            <a:r>
              <a:rPr lang="en-US" altLang="ja-JP" sz="1800" dirty="0">
                <a:sym typeface="Symbol" panose="05050102010706020507" pitchFamily="18" charset="2"/>
              </a:rPr>
              <a:t>mA</a:t>
            </a:r>
            <a:r>
              <a:rPr lang="en-US" altLang="ja-JP" sz="1800" baseline="30000" dirty="0">
                <a:sym typeface="Symbol" panose="05050102010706020507" pitchFamily="18" charset="2"/>
              </a:rPr>
              <a:t>-2</a:t>
            </a:r>
          </a:p>
          <a:p>
            <a:pPr lvl="1"/>
            <a:endParaRPr lang="en-US" altLang="ja-JP" sz="1800" baseline="30000" dirty="0">
              <a:sym typeface="Symbol" panose="05050102010706020507" pitchFamily="18" charset="2"/>
            </a:endParaRPr>
          </a:p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2024ab results and outlook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With 393 bunches (Result of high bunch current study)</a:t>
            </a:r>
          </a:p>
          <a:p>
            <a:pPr lvl="2"/>
            <a:r>
              <a:rPr lang="en-US" altLang="ja-JP" sz="1400" i="1" dirty="0">
                <a:sym typeface="Symbol" panose="05050102010706020507" pitchFamily="18" charset="2"/>
              </a:rPr>
              <a:t>L</a:t>
            </a:r>
            <a:r>
              <a:rPr lang="en-US" altLang="ja-JP" sz="1400" dirty="0">
                <a:sym typeface="Symbol" panose="05050102010706020507" pitchFamily="18" charset="2"/>
              </a:rPr>
              <a:t>(393 bunches) = 1.3810</a:t>
            </a:r>
            <a:r>
              <a:rPr lang="en-US" altLang="ja-JP" sz="1400" baseline="30000" dirty="0">
                <a:sym typeface="Symbol" panose="05050102010706020507" pitchFamily="18" charset="2"/>
              </a:rPr>
              <a:t>34</a:t>
            </a:r>
            <a:r>
              <a:rPr lang="en-US" altLang="ja-JP" sz="1400" dirty="0">
                <a:sym typeface="Symbol" panose="05050102010706020507" pitchFamily="18" charset="2"/>
              </a:rPr>
              <a:t> cm</a:t>
            </a:r>
            <a:r>
              <a:rPr lang="en-US" altLang="ja-JP" sz="1400" baseline="30000" dirty="0">
                <a:sym typeface="Symbol" panose="05050102010706020507" pitchFamily="18" charset="2"/>
              </a:rPr>
              <a:t>-2</a:t>
            </a:r>
            <a:r>
              <a:rPr lang="en-US" altLang="ja-JP" sz="1400" dirty="0">
                <a:sym typeface="Symbol" panose="05050102010706020507" pitchFamily="18" charset="2"/>
              </a:rPr>
              <a:t>s</a:t>
            </a:r>
            <a:r>
              <a:rPr lang="en-US" altLang="ja-JP" sz="1400" baseline="30000" dirty="0">
                <a:sym typeface="Symbol" panose="05050102010706020507" pitchFamily="18" charset="2"/>
              </a:rPr>
              <a:t>-1</a:t>
            </a:r>
            <a:r>
              <a:rPr lang="en-US" altLang="ja-JP" sz="1400" dirty="0">
                <a:sym typeface="Symbol" panose="05050102010706020507" pitchFamily="18" charset="2"/>
              </a:rPr>
              <a:t> </a:t>
            </a:r>
          </a:p>
          <a:p>
            <a:pPr lvl="2"/>
            <a:r>
              <a:rPr lang="en-US" altLang="ja-JP" sz="1400" i="1" dirty="0" err="1">
                <a:sym typeface="Symbol" panose="05050102010706020507" pitchFamily="18" charset="2"/>
              </a:rPr>
              <a:t>L</a:t>
            </a:r>
            <a:r>
              <a:rPr lang="en-US" altLang="ja-JP" sz="1400" baseline="-25000" dirty="0" err="1">
                <a:sym typeface="Symbol" panose="05050102010706020507" pitchFamily="18" charset="2"/>
              </a:rPr>
              <a:t>sp</a:t>
            </a:r>
            <a:r>
              <a:rPr lang="en-US" altLang="ja-JP" sz="1400" dirty="0">
                <a:sym typeface="Symbol" panose="05050102010706020507" pitchFamily="18" charset="2"/>
              </a:rPr>
              <a:t>(393 bunches) = 410</a:t>
            </a:r>
            <a:r>
              <a:rPr lang="en-US" altLang="ja-JP" sz="1400" baseline="30000" dirty="0">
                <a:sym typeface="Symbol" panose="05050102010706020507" pitchFamily="18" charset="2"/>
              </a:rPr>
              <a:t>31</a:t>
            </a:r>
            <a:r>
              <a:rPr lang="en-US" altLang="ja-JP" sz="1400" dirty="0">
                <a:sym typeface="Symbol" panose="05050102010706020507" pitchFamily="18" charset="2"/>
              </a:rPr>
              <a:t> cm</a:t>
            </a:r>
            <a:r>
              <a:rPr lang="en-US" altLang="ja-JP" sz="1400" baseline="30000" dirty="0">
                <a:sym typeface="Symbol" panose="05050102010706020507" pitchFamily="18" charset="2"/>
              </a:rPr>
              <a:t>-1</a:t>
            </a:r>
            <a:r>
              <a:rPr lang="en-US" altLang="ja-JP" sz="1400" dirty="0">
                <a:sym typeface="Symbol" panose="05050102010706020507" pitchFamily="18" charset="2"/>
              </a:rPr>
              <a:t>s</a:t>
            </a:r>
            <a:r>
              <a:rPr lang="en-US" altLang="ja-JP" sz="1400" baseline="30000" dirty="0">
                <a:sym typeface="Symbol" panose="05050102010706020507" pitchFamily="18" charset="2"/>
              </a:rPr>
              <a:t>-1 </a:t>
            </a:r>
            <a:r>
              <a:rPr lang="en-US" altLang="ja-JP" sz="1400" dirty="0">
                <a:sym typeface="Symbol" panose="05050102010706020507" pitchFamily="18" charset="2"/>
              </a:rPr>
              <a:t>mA</a:t>
            </a:r>
            <a:r>
              <a:rPr lang="en-US" altLang="ja-JP" sz="1400" baseline="30000" dirty="0">
                <a:sym typeface="Symbol" panose="05050102010706020507" pitchFamily="18" charset="2"/>
              </a:rPr>
              <a:t>-2</a:t>
            </a:r>
            <a:endParaRPr lang="en-US" altLang="ja-JP" sz="1400" dirty="0">
              <a:sym typeface="Symbol" panose="05050102010706020507" pitchFamily="18" charset="2"/>
            </a:endParaRPr>
          </a:p>
          <a:p>
            <a:pPr lvl="3"/>
            <a:r>
              <a:rPr lang="en-US" altLang="ja-JP" sz="1200" dirty="0">
                <a:sym typeface="Symbol" panose="05050102010706020507" pitchFamily="18" charset="2"/>
              </a:rPr>
              <a:t>Degradation due to beam blowup at high bunch current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With 2346 bunches (outlook)</a:t>
            </a:r>
          </a:p>
          <a:p>
            <a:pPr lvl="2"/>
            <a:r>
              <a:rPr lang="en-US" altLang="ja-JP" sz="1400" i="1" dirty="0">
                <a:sym typeface="Symbol" panose="05050102010706020507" pitchFamily="18" charset="2"/>
              </a:rPr>
              <a:t>L</a:t>
            </a:r>
            <a:r>
              <a:rPr lang="en-US" altLang="ja-JP" sz="1400" dirty="0">
                <a:sym typeface="Symbol" panose="05050102010706020507" pitchFamily="18" charset="2"/>
              </a:rPr>
              <a:t>(393 bunches) = 1.38  10</a:t>
            </a:r>
            <a:r>
              <a:rPr lang="en-US" altLang="ja-JP" sz="1400" baseline="30000" dirty="0">
                <a:sym typeface="Symbol" panose="05050102010706020507" pitchFamily="18" charset="2"/>
              </a:rPr>
              <a:t>34</a:t>
            </a:r>
            <a:r>
              <a:rPr lang="en-US" altLang="ja-JP" sz="1400" dirty="0">
                <a:sym typeface="Symbol" panose="05050102010706020507" pitchFamily="18" charset="2"/>
              </a:rPr>
              <a:t> cm</a:t>
            </a:r>
            <a:r>
              <a:rPr lang="en-US" altLang="ja-JP" sz="1400" baseline="30000" dirty="0">
                <a:sym typeface="Symbol" panose="05050102010706020507" pitchFamily="18" charset="2"/>
              </a:rPr>
              <a:t>-2</a:t>
            </a:r>
            <a:r>
              <a:rPr lang="en-US" altLang="ja-JP" sz="1400" dirty="0">
                <a:sym typeface="Symbol" panose="05050102010706020507" pitchFamily="18" charset="2"/>
              </a:rPr>
              <a:t>s</a:t>
            </a:r>
            <a:r>
              <a:rPr lang="en-US" altLang="ja-JP" sz="1400" baseline="30000" dirty="0">
                <a:sym typeface="Symbol" panose="05050102010706020507" pitchFamily="18" charset="2"/>
              </a:rPr>
              <a:t>-1</a:t>
            </a:r>
            <a:r>
              <a:rPr lang="en-US" altLang="ja-JP" sz="1400" dirty="0">
                <a:sym typeface="Symbol" panose="05050102010706020507" pitchFamily="18" charset="2"/>
              </a:rPr>
              <a:t> </a:t>
            </a:r>
          </a:p>
          <a:p>
            <a:pPr marL="914400" lvl="2" indent="0">
              <a:buNone/>
            </a:pPr>
            <a:r>
              <a:rPr lang="en-US" altLang="ja-JP" sz="1400" dirty="0">
                <a:sym typeface="Symbol" panose="05050102010706020507" pitchFamily="18" charset="2"/>
              </a:rPr>
              <a:t>		</a:t>
            </a:r>
            <a:r>
              <a:rPr lang="en-US" altLang="ja-JP" sz="1400" dirty="0">
                <a:solidFill>
                  <a:schemeClr val="accent2"/>
                </a:solidFill>
                <a:sym typeface="Symbol" panose="05050102010706020507" pitchFamily="18" charset="2"/>
              </a:rPr>
              <a:t>     </a:t>
            </a:r>
            <a:r>
              <a:rPr lang="en-US" altLang="ja-JP" sz="1400" dirty="0">
                <a:solidFill>
                  <a:srgbClr val="C00000"/>
                </a:solidFill>
                <a:sym typeface="Symbol" panose="05050102010706020507" pitchFamily="18" charset="2"/>
              </a:rPr>
              <a:t> 2346/393  (increase bunches)</a:t>
            </a:r>
          </a:p>
          <a:p>
            <a:pPr marL="914400" lvl="2" indent="0">
              <a:buNone/>
            </a:pPr>
            <a:r>
              <a:rPr lang="en-US" altLang="ja-JP" sz="1400" dirty="0">
                <a:sym typeface="Symbol" panose="05050102010706020507" pitchFamily="18" charset="2"/>
              </a:rPr>
              <a:t>	</a:t>
            </a:r>
            <a:r>
              <a:rPr lang="en-US" altLang="ja-JP" sz="1400" dirty="0">
                <a:solidFill>
                  <a:srgbClr val="C00000"/>
                </a:solidFill>
                <a:sym typeface="Symbol" panose="05050102010706020507" pitchFamily="18" charset="2"/>
              </a:rPr>
              <a:t>               8.27  10</a:t>
            </a:r>
            <a:r>
              <a:rPr lang="en-US" altLang="ja-JP" sz="1400" baseline="30000" dirty="0">
                <a:solidFill>
                  <a:srgbClr val="C00000"/>
                </a:solidFill>
                <a:sym typeface="Symbol" panose="05050102010706020507" pitchFamily="18" charset="2"/>
              </a:rPr>
              <a:t>34</a:t>
            </a:r>
            <a:r>
              <a:rPr lang="en-US" altLang="ja-JP" sz="1400" dirty="0">
                <a:solidFill>
                  <a:srgbClr val="C0000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400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-2</a:t>
            </a:r>
            <a:r>
              <a:rPr lang="en-US" altLang="ja-JP" sz="1400" dirty="0">
                <a:solidFill>
                  <a:srgbClr val="C00000"/>
                </a:solidFill>
                <a:sym typeface="Symbol" panose="05050102010706020507" pitchFamily="18" charset="2"/>
              </a:rPr>
              <a:t>s</a:t>
            </a:r>
            <a:r>
              <a:rPr lang="en-US" altLang="ja-JP" sz="1400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-1</a:t>
            </a:r>
            <a:endParaRPr lang="en-US" altLang="ja-JP" sz="1400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marL="914400" lvl="2" indent="0">
              <a:buNone/>
            </a:pPr>
            <a:r>
              <a:rPr lang="en-US" altLang="ja-JP" sz="1400" dirty="0">
                <a:sym typeface="Symbol" panose="05050102010706020507" pitchFamily="18" charset="2"/>
              </a:rPr>
              <a:t>	                            </a:t>
            </a:r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 5/4  ( </a:t>
            </a:r>
            <a:r>
              <a:rPr lang="en-US" altLang="ja-JP" sz="1400" i="1" dirty="0" err="1">
                <a:solidFill>
                  <a:srgbClr val="FF0000"/>
                </a:solidFill>
                <a:sym typeface="Symbol" panose="05050102010706020507" pitchFamily="18" charset="2"/>
              </a:rPr>
              <a:t>L</a:t>
            </a:r>
            <a:r>
              <a:rPr lang="en-US" altLang="ja-JP" sz="14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sp</a:t>
            </a:r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 improvement)</a:t>
            </a:r>
          </a:p>
          <a:p>
            <a:pPr marL="914400" lvl="2" indent="0">
              <a:buNone/>
            </a:pPr>
            <a:r>
              <a:rPr lang="en-US" altLang="ja-JP" sz="1400" dirty="0">
                <a:sym typeface="Symbol" panose="05050102010706020507" pitchFamily="18" charset="2"/>
              </a:rPr>
              <a:t>	               </a:t>
            </a:r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1.0  10</a:t>
            </a:r>
            <a:r>
              <a:rPr lang="en-US" altLang="ja-JP" sz="1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35</a:t>
            </a:r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-2</a:t>
            </a:r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r>
              <a:rPr lang="en-US" altLang="ja-JP" sz="1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-1</a:t>
            </a:r>
            <a:endParaRPr lang="en-US" altLang="ja-JP" sz="14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/>
            <a:endParaRPr lang="en-US" altLang="ja-JP" sz="1400" dirty="0">
              <a:sym typeface="Symbol" panose="05050102010706020507" pitchFamily="18" charset="2"/>
            </a:endParaRPr>
          </a:p>
          <a:p>
            <a:endParaRPr lang="en-US" altLang="ja-JP" sz="1400" baseline="30000" dirty="0">
              <a:sym typeface="Symbol" panose="05050102010706020507" pitchFamily="18" charset="2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7472C58-63BF-AF5C-5A1C-615CD7C427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33" t="10993" r="19717" b="2052"/>
          <a:stretch/>
        </p:blipFill>
        <p:spPr>
          <a:xfrm>
            <a:off x="6915853" y="1038601"/>
            <a:ext cx="4859383" cy="3072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895C299-5E1D-0F32-5F27-88A382DDF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9980" r="2690" b="18351"/>
          <a:stretch/>
        </p:blipFill>
        <p:spPr bwMode="auto">
          <a:xfrm>
            <a:off x="5529783" y="4224533"/>
            <a:ext cx="3368500" cy="22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矢印: 下 31">
            <a:extLst>
              <a:ext uri="{FF2B5EF4-FFF2-40B4-BE49-F238E27FC236}">
                <a16:creationId xmlns:a16="http://schemas.microsoft.com/office/drawing/2014/main" id="{9032DCFF-F8C6-988D-F11D-BCC5333E0BCB}"/>
              </a:ext>
            </a:extLst>
          </p:cNvPr>
          <p:cNvSpPr/>
          <p:nvPr/>
        </p:nvSpPr>
        <p:spPr>
          <a:xfrm>
            <a:off x="3047504" y="5201721"/>
            <a:ext cx="148045" cy="2525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E630EB8E-E850-EBD9-BD89-9103C81E8782}"/>
              </a:ext>
            </a:extLst>
          </p:cNvPr>
          <p:cNvSpPr/>
          <p:nvPr/>
        </p:nvSpPr>
        <p:spPr>
          <a:xfrm>
            <a:off x="3053198" y="5717486"/>
            <a:ext cx="148045" cy="2525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C7D658E-F362-A5C2-97DA-6326010F6371}"/>
              </a:ext>
            </a:extLst>
          </p:cNvPr>
          <p:cNvSpPr txBox="1"/>
          <p:nvPr/>
        </p:nvSpPr>
        <p:spPr>
          <a:xfrm>
            <a:off x="5962702" y="4539616"/>
            <a:ext cx="125133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b="1" dirty="0">
                <a:solidFill>
                  <a:srgbClr val="00B0F0"/>
                </a:solidFill>
                <a:latin typeface="Calibri" panose="020F0502020204030204"/>
                <a:ea typeface="ＭＳ Ｐゴシック" panose="020B0600070205080204" pitchFamily="50" charset="-128"/>
              </a:rPr>
              <a:t>Luminosity with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393 bunches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54B85DB-A02C-7DD6-4856-7D3BAB8C4DBE}"/>
              </a:ext>
            </a:extLst>
          </p:cNvPr>
          <p:cNvCxnSpPr>
            <a:cxnSpLocks/>
          </p:cNvCxnSpPr>
          <p:nvPr/>
        </p:nvCxnSpPr>
        <p:spPr>
          <a:xfrm>
            <a:off x="5901401" y="4425689"/>
            <a:ext cx="26875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7687BF-2CEF-6E5F-933E-91283ACA2B53}"/>
              </a:ext>
            </a:extLst>
          </p:cNvPr>
          <p:cNvCxnSpPr>
            <a:cxnSpLocks/>
          </p:cNvCxnSpPr>
          <p:nvPr/>
        </p:nvCxnSpPr>
        <p:spPr>
          <a:xfrm flipV="1">
            <a:off x="8588942" y="4488333"/>
            <a:ext cx="0" cy="16341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5709AABB-7655-FCA6-5935-8D2CC08979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94" t="48396" b="4389"/>
          <a:stretch/>
        </p:blipFill>
        <p:spPr>
          <a:xfrm>
            <a:off x="9013503" y="4024320"/>
            <a:ext cx="3123117" cy="2169745"/>
          </a:xfrm>
          <a:prstGeom prst="rect">
            <a:avLst/>
          </a:prstGeom>
          <a:ln>
            <a:noFill/>
          </a:ln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D0C6335-F3AA-0E9B-4DCB-86BC357D8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73544" r="31610" b="19330"/>
          <a:stretch/>
        </p:blipFill>
        <p:spPr bwMode="auto">
          <a:xfrm>
            <a:off x="10121954" y="6184735"/>
            <a:ext cx="1100409" cy="22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04DDE51-B1AA-952C-97AA-A58F08F4276D}"/>
              </a:ext>
            </a:extLst>
          </p:cNvPr>
          <p:cNvSpPr txBox="1"/>
          <p:nvPr/>
        </p:nvSpPr>
        <p:spPr>
          <a:xfrm>
            <a:off x="9362706" y="5559632"/>
            <a:ext cx="157369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b="1" dirty="0">
                <a:solidFill>
                  <a:srgbClr val="00B0F0"/>
                </a:solidFill>
                <a:latin typeface="Calibri" panose="020F0502020204030204"/>
                <a:ea typeface="ＭＳ Ｐゴシック" panose="020B0600070205080204" pitchFamily="50" charset="-128"/>
              </a:rPr>
              <a:t>Specific Lumi. with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393 bunches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0C9F326-FB3F-C04E-AB4C-FC2E6A015ECC}"/>
              </a:ext>
            </a:extLst>
          </p:cNvPr>
          <p:cNvCxnSpPr>
            <a:cxnSpLocks/>
          </p:cNvCxnSpPr>
          <p:nvPr/>
        </p:nvCxnSpPr>
        <p:spPr>
          <a:xfrm flipH="1" flipV="1">
            <a:off x="11695532" y="5418888"/>
            <a:ext cx="13044" cy="6819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C2065C7-EAF9-E7B4-AE49-208875A7EF8D}"/>
              </a:ext>
            </a:extLst>
          </p:cNvPr>
          <p:cNvCxnSpPr>
            <a:cxnSpLocks/>
          </p:cNvCxnSpPr>
          <p:nvPr/>
        </p:nvCxnSpPr>
        <p:spPr>
          <a:xfrm>
            <a:off x="9362706" y="5320642"/>
            <a:ext cx="2339348" cy="234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4AC2193-C221-3B14-16EC-91C30E7B78EB}"/>
              </a:ext>
            </a:extLst>
          </p:cNvPr>
          <p:cNvSpPr txBox="1"/>
          <p:nvPr/>
        </p:nvSpPr>
        <p:spPr>
          <a:xfrm rot="16200000">
            <a:off x="8330634" y="4998674"/>
            <a:ext cx="14824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/>
              <a:t>Specific </a:t>
            </a:r>
            <a:r>
              <a:rPr kumimoji="1" lang="en-US" altLang="ja-JP" sz="1000" b="1" dirty="0" err="1"/>
              <a:t>lumi</a:t>
            </a:r>
            <a:r>
              <a:rPr kumimoji="1" lang="en-US" altLang="ja-JP" sz="1000" b="1" dirty="0"/>
              <a:t>. </a:t>
            </a:r>
          </a:p>
          <a:p>
            <a:pPr algn="ctr"/>
            <a:r>
              <a:rPr kumimoji="1" lang="en-US" altLang="ja-JP" sz="1000" b="1" dirty="0"/>
              <a:t>[</a:t>
            </a:r>
            <a:r>
              <a:rPr kumimoji="1" lang="en-US" altLang="ja-JP" sz="1000" b="1" dirty="0">
                <a:sym typeface="Symbol" panose="05050102010706020507" pitchFamily="18" charset="2"/>
              </a:rPr>
              <a:t>10</a:t>
            </a:r>
            <a:r>
              <a:rPr kumimoji="1" lang="en-US" altLang="ja-JP" sz="1000" b="1" baseline="30000" dirty="0">
                <a:sym typeface="Symbol" panose="05050102010706020507" pitchFamily="18" charset="2"/>
              </a:rPr>
              <a:t>31</a:t>
            </a:r>
            <a:r>
              <a:rPr kumimoji="1" lang="en-US" altLang="ja-JP" sz="1000" b="1" dirty="0">
                <a:sym typeface="Symbol" panose="05050102010706020507" pitchFamily="18" charset="2"/>
              </a:rPr>
              <a:t> cm</a:t>
            </a:r>
            <a:r>
              <a:rPr kumimoji="1" lang="en-US" altLang="ja-JP" sz="1000" b="1" baseline="30000" dirty="0">
                <a:sym typeface="Symbol" panose="05050102010706020507" pitchFamily="18" charset="2"/>
              </a:rPr>
              <a:t>-2</a:t>
            </a:r>
            <a:r>
              <a:rPr kumimoji="1" lang="en-US" altLang="ja-JP" sz="1000" b="1" dirty="0">
                <a:sym typeface="Symbol" panose="05050102010706020507" pitchFamily="18" charset="2"/>
              </a:rPr>
              <a:t>s</a:t>
            </a:r>
            <a:r>
              <a:rPr kumimoji="1" lang="en-US" altLang="ja-JP" sz="1000" b="1" baseline="30000" dirty="0">
                <a:sym typeface="Symbol" panose="05050102010706020507" pitchFamily="18" charset="2"/>
              </a:rPr>
              <a:t>-2</a:t>
            </a:r>
            <a:r>
              <a:rPr kumimoji="1" lang="en-US" altLang="ja-JP" sz="1000" b="1" dirty="0">
                <a:sym typeface="Symbol" panose="05050102010706020507" pitchFamily="18" charset="2"/>
              </a:rPr>
              <a:t>/mA</a:t>
            </a:r>
            <a:r>
              <a:rPr kumimoji="1" lang="en-US" altLang="ja-JP" sz="1000" b="1" baseline="30000" dirty="0">
                <a:sym typeface="Symbol" panose="05050102010706020507" pitchFamily="18" charset="2"/>
              </a:rPr>
              <a:t>2</a:t>
            </a:r>
            <a:r>
              <a:rPr kumimoji="1" lang="en-US" altLang="ja-JP" sz="1000" b="1" dirty="0">
                <a:sym typeface="Symbol" panose="05050102010706020507" pitchFamily="18" charset="2"/>
              </a:rPr>
              <a:t>]</a:t>
            </a:r>
            <a:r>
              <a:rPr kumimoji="1" lang="en-US" altLang="ja-JP" sz="1000" b="1" dirty="0"/>
              <a:t> </a:t>
            </a:r>
            <a:endParaRPr kumimoji="1" lang="ja-JP" altLang="en-US" sz="10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459DD42-5EC9-DE53-7771-377A6E2D7094}"/>
              </a:ext>
            </a:extLst>
          </p:cNvPr>
          <p:cNvSpPr txBox="1"/>
          <p:nvPr/>
        </p:nvSpPr>
        <p:spPr>
          <a:xfrm>
            <a:off x="11298054" y="1116881"/>
            <a:ext cx="821044" cy="24622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Y. Ohnishi</a:t>
            </a:r>
            <a:endParaRPr kumimoji="1" lang="ja-JP" altLang="en-US" sz="10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01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30AE-8CB3-CB93-C7F4-9D2011FA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3458756-A71A-6E8C-4A06-9E4756E23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0A0FF5-AEC5-5CA6-5134-BBA72927B1C8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673FBD3E-1777-CF7F-B8A2-50904709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A558C01A-F8D8-E5C5-B604-4748C591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71296D-DA9F-D18B-2550-05036DC9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12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46627F93-BE22-8211-78EA-B28ED475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0C08A7DB-488F-2045-EDB3-A64604D4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EE34F78-4CD8-1FFF-7089-D7DDC2A8C7D8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Strategy toward 2.4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10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35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cm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-2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s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-1</a:t>
            </a:r>
            <a:endParaRPr lang="ja-JP" altLang="en-US" sz="40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0E6B71DD-99EC-B77C-C339-BC74102B2780}"/>
              </a:ext>
            </a:extLst>
          </p:cNvPr>
          <p:cNvSpPr txBox="1">
            <a:spLocks/>
          </p:cNvSpPr>
          <p:nvPr/>
        </p:nvSpPr>
        <p:spPr>
          <a:xfrm>
            <a:off x="203606" y="1174077"/>
            <a:ext cx="5851027" cy="526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Strategy toward 2.410</a:t>
            </a:r>
            <a:r>
              <a:rPr lang="en-US" altLang="ja-JP" sz="24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35</a:t>
            </a:r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24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</a:t>
            </a:r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s</a:t>
            </a:r>
            <a:r>
              <a:rPr lang="en-US" altLang="ja-JP" sz="24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 </a:t>
            </a:r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: </a:t>
            </a:r>
            <a:r>
              <a:rPr lang="en-US" altLang="ja-JP" sz="2400" dirty="0">
                <a:solidFill>
                  <a:srgbClr val="FF0000"/>
                </a:solidFill>
                <a:sym typeface="Symbol" panose="05050102010706020507" pitchFamily="18" charset="2"/>
              </a:rPr>
              <a:t>Route (A)</a:t>
            </a: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 </a:t>
            </a:r>
            <a:r>
              <a:rPr lang="en-US" altLang="ja-JP" baseline="-25000" dirty="0">
                <a:sym typeface="Symbol" panose="05050102010706020507" pitchFamily="18" charset="2"/>
              </a:rPr>
              <a:t>y</a:t>
            </a:r>
            <a:r>
              <a:rPr lang="en-US" altLang="ja-JP" baseline="30000" dirty="0">
                <a:sym typeface="Symbol" panose="05050102010706020507" pitchFamily="18" charset="2"/>
              </a:rPr>
              <a:t>*</a:t>
            </a:r>
            <a:r>
              <a:rPr lang="en-US" altLang="ja-JP" dirty="0">
                <a:sym typeface="Symbol" panose="05050102010706020507" pitchFamily="18" charset="2"/>
              </a:rPr>
              <a:t>  squeezing down to 0.6 mm :</a:t>
            </a:r>
          </a:p>
          <a:p>
            <a:pPr lvl="2"/>
            <a:r>
              <a:rPr lang="en-US" altLang="ja-JP" sz="1800" dirty="0">
                <a:sym typeface="Symbol" panose="05050102010706020507" pitchFamily="18" charset="2"/>
              </a:rPr>
              <a:t>Down to 0.6 mm from 0.9 mm (3 steps)</a:t>
            </a:r>
          </a:p>
          <a:p>
            <a:pPr lvl="2"/>
            <a:r>
              <a:rPr lang="en-US" altLang="ja-JP" sz="1800" dirty="0">
                <a:sym typeface="Symbol" panose="05050102010706020507" pitchFamily="18" charset="2"/>
              </a:rPr>
              <a:t>Dynamic aperture improvement : </a:t>
            </a:r>
          </a:p>
          <a:p>
            <a:pPr lvl="3"/>
            <a:r>
              <a:rPr lang="en-US" altLang="ja-JP" sz="1600" dirty="0">
                <a:sym typeface="Symbol" panose="05050102010706020507" pitchFamily="18" charset="2"/>
              </a:rPr>
              <a:t>Sextupole optimization</a:t>
            </a:r>
          </a:p>
          <a:p>
            <a:pPr lvl="3"/>
            <a:r>
              <a:rPr lang="en-US" altLang="ja-JP" sz="1600" dirty="0">
                <a:sym typeface="Symbol" panose="05050102010706020507" pitchFamily="18" charset="2"/>
              </a:rPr>
              <a:t>Off-momentum optics tuning</a:t>
            </a:r>
          </a:p>
          <a:p>
            <a:pPr lvl="3"/>
            <a:r>
              <a:rPr lang="en-US" altLang="ja-JP" sz="1600" dirty="0">
                <a:sym typeface="Symbol" panose="05050102010706020507" pitchFamily="18" charset="2"/>
              </a:rPr>
              <a:t>Comparison between simulations and measurement</a:t>
            </a: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Increase beam current : 2.75 A/ 2.2 A</a:t>
            </a: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Increase specific luminosity (Beam-beam parameter)</a:t>
            </a:r>
          </a:p>
          <a:p>
            <a:pPr lvl="2"/>
            <a:r>
              <a:rPr lang="en-US" altLang="ja-JP" sz="1800" dirty="0">
                <a:sym typeface="Symbol" panose="05050102010706020507" pitchFamily="18" charset="2"/>
              </a:rPr>
              <a:t>Up to </a:t>
            </a:r>
            <a:r>
              <a:rPr lang="en-US" altLang="ja-JP" sz="1800" i="1" dirty="0" err="1">
                <a:sym typeface="Symbol" panose="05050102010706020507" pitchFamily="18" charset="2"/>
              </a:rPr>
              <a:t>L</a:t>
            </a:r>
            <a:r>
              <a:rPr lang="en-US" altLang="ja-JP" sz="1800" baseline="-25000" dirty="0" err="1">
                <a:sym typeface="Symbol" panose="05050102010706020507" pitchFamily="18" charset="2"/>
              </a:rPr>
              <a:t>sp</a:t>
            </a:r>
            <a:r>
              <a:rPr lang="en-US" altLang="ja-JP" sz="1800" dirty="0">
                <a:sym typeface="Symbol" panose="05050102010706020507" pitchFamily="18" charset="2"/>
              </a:rPr>
              <a:t>  910</a:t>
            </a:r>
            <a:r>
              <a:rPr lang="en-US" altLang="ja-JP" sz="1800" baseline="30000" dirty="0">
                <a:sym typeface="Symbol" panose="05050102010706020507" pitchFamily="18" charset="2"/>
              </a:rPr>
              <a:t>31</a:t>
            </a:r>
            <a:r>
              <a:rPr lang="en-US" altLang="ja-JP" sz="1800" dirty="0">
                <a:sym typeface="Symbol" panose="05050102010706020507" pitchFamily="18" charset="2"/>
              </a:rPr>
              <a:t> cm</a:t>
            </a:r>
            <a:r>
              <a:rPr lang="en-US" altLang="ja-JP" sz="1800" baseline="30000" dirty="0">
                <a:sym typeface="Symbol" panose="05050102010706020507" pitchFamily="18" charset="2"/>
              </a:rPr>
              <a:t>-1</a:t>
            </a:r>
            <a:r>
              <a:rPr lang="en-US" altLang="ja-JP" sz="1800" dirty="0">
                <a:sym typeface="Symbol" panose="05050102010706020507" pitchFamily="18" charset="2"/>
              </a:rPr>
              <a:t>s</a:t>
            </a:r>
            <a:r>
              <a:rPr lang="en-US" altLang="ja-JP" sz="1800" baseline="30000" dirty="0">
                <a:sym typeface="Symbol" panose="05050102010706020507" pitchFamily="18" charset="2"/>
              </a:rPr>
              <a:t>-1 </a:t>
            </a:r>
            <a:r>
              <a:rPr lang="en-US" altLang="ja-JP" sz="1800" dirty="0">
                <a:sym typeface="Symbol" panose="05050102010706020507" pitchFamily="18" charset="2"/>
              </a:rPr>
              <a:t>mA</a:t>
            </a:r>
            <a:r>
              <a:rPr lang="en-US" altLang="ja-JP" sz="1800" baseline="30000" dirty="0">
                <a:sym typeface="Symbol" panose="05050102010706020507" pitchFamily="18" charset="2"/>
              </a:rPr>
              <a:t>-2</a:t>
            </a:r>
            <a:endParaRPr lang="en-US" altLang="ja-JP" sz="1800" dirty="0">
              <a:sym typeface="Symbol" panose="05050102010706020507" pitchFamily="18" charset="2"/>
            </a:endParaRPr>
          </a:p>
          <a:p>
            <a:pPr lvl="2"/>
            <a:r>
              <a:rPr lang="en-US" altLang="ja-JP" sz="1800" dirty="0">
                <a:solidFill>
                  <a:srgbClr val="FF0000"/>
                </a:solidFill>
                <a:sym typeface="Symbol" panose="05050102010706020507" pitchFamily="18" charset="2"/>
              </a:rPr>
              <a:t>Improve prediction accuracy of Beam-Beam simulation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423329-1044-8737-BCD7-7F2F0B0356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33" t="10993" r="19717" b="2052"/>
          <a:stretch/>
        </p:blipFill>
        <p:spPr>
          <a:xfrm>
            <a:off x="6054634" y="1601398"/>
            <a:ext cx="6048971" cy="3824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0465AA-F44F-680B-0DAD-CBA756137D9A}"/>
              </a:ext>
            </a:extLst>
          </p:cNvPr>
          <p:cNvSpPr txBox="1"/>
          <p:nvPr/>
        </p:nvSpPr>
        <p:spPr>
          <a:xfrm>
            <a:off x="11126126" y="1451143"/>
            <a:ext cx="821044" cy="24622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Y. Ohnishi</a:t>
            </a:r>
            <a:endParaRPr kumimoji="1" lang="ja-JP" altLang="en-US" sz="10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23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6AB47-39BF-5702-D737-D282E4C2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F17F8AC-2280-35EC-0FA2-6348549A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E03F7C-8349-0BBC-C175-50D5FCB73C22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0DBB39AC-B914-010F-E31C-E84B025A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B129F6A7-5E33-09E3-56D8-B1B3D9F3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D3C761-B584-8094-2C43-B489780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13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C5CA00B6-F228-3508-72A7-3A0F1E3C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4BBB98A2-165F-A274-C522-3F63E080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64D155F-9B33-4428-67C3-370A5E126D8E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Strategy toward 2.4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10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35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cm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-2</a:t>
            </a:r>
            <a:r>
              <a:rPr lang="en-US" altLang="ja-JP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s</a:t>
            </a:r>
            <a:r>
              <a:rPr lang="en-US" altLang="ja-JP" sz="4000" b="1" baseline="300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-1</a:t>
            </a:r>
            <a:endParaRPr lang="ja-JP" altLang="en-US" sz="40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22C5021-054C-BF38-7B27-677AB4DBBE4F}"/>
              </a:ext>
            </a:extLst>
          </p:cNvPr>
          <p:cNvSpPr txBox="1">
            <a:spLocks/>
          </p:cNvSpPr>
          <p:nvPr/>
        </p:nvSpPr>
        <p:spPr>
          <a:xfrm>
            <a:off x="131860" y="1122652"/>
            <a:ext cx="6133314" cy="512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Beam-Beam simulation shows much higher specific luminosity</a:t>
            </a:r>
            <a:endParaRPr lang="en-US" altLang="ja-JP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It is still unclear why experimental results are much smaller than the simulation.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Can simulation miss some important factors?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There should be hints to increase luminosity of SuperKEKB.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If we identify the cause of the reduction in the luminosity, measures can be taken to improve luminosity. </a:t>
            </a:r>
          </a:p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Important issue not just for SuperKEKB, but for future colliders with nano-beam collision scheme.</a:t>
            </a:r>
          </a:p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Currently working on establishing a framework for international collaboration with CERN, IHEP, etc. especially on Beam-Beam simulations.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Several researchers will join SuperKEKB beam-beam team for 1-2 years to solve the mystery of SuperKEKB. </a:t>
            </a:r>
          </a:p>
        </p:txBody>
      </p:sp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A5EDEBDA-0D5D-AD65-F5F2-4440F97FC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920" y="1594834"/>
            <a:ext cx="5429655" cy="422852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D9201E-0786-BE6C-1945-A4D49ED29E38}"/>
              </a:ext>
            </a:extLst>
          </p:cNvPr>
          <p:cNvSpPr txBox="1"/>
          <p:nvPr/>
        </p:nvSpPr>
        <p:spPr>
          <a:xfrm>
            <a:off x="6919497" y="1307088"/>
            <a:ext cx="46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Strong-Strong Beam-Beam simulation (D. Zhou)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BC49ED-9321-FF8B-2150-F31F7F3D26E9}"/>
              </a:ext>
            </a:extLst>
          </p:cNvPr>
          <p:cNvSpPr txBox="1"/>
          <p:nvPr/>
        </p:nvSpPr>
        <p:spPr>
          <a:xfrm>
            <a:off x="10713720" y="1745614"/>
            <a:ext cx="128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imulation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E7114E-9F31-6228-8E9D-1B6FE38F5FD2}"/>
              </a:ext>
            </a:extLst>
          </p:cNvPr>
          <p:cNvSpPr txBox="1"/>
          <p:nvPr/>
        </p:nvSpPr>
        <p:spPr>
          <a:xfrm>
            <a:off x="6540526" y="5944273"/>
            <a:ext cx="251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</a:rPr>
              <a:t>Experimental results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2C6619F-FDE7-A9A4-3021-C4281F8DE20C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7796735" y="3579223"/>
            <a:ext cx="1327954" cy="236505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F1EB805-B336-1852-0E54-836B8165917E}"/>
              </a:ext>
            </a:extLst>
          </p:cNvPr>
          <p:cNvCxnSpPr>
            <a:cxnSpLocks/>
          </p:cNvCxnSpPr>
          <p:nvPr/>
        </p:nvCxnSpPr>
        <p:spPr>
          <a:xfrm flipH="1">
            <a:off x="10713720" y="2114946"/>
            <a:ext cx="494211" cy="393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1CBAF008-2147-FC94-4995-912B7E0662A2}"/>
              </a:ext>
            </a:extLst>
          </p:cNvPr>
          <p:cNvSpPr/>
          <p:nvPr/>
        </p:nvSpPr>
        <p:spPr>
          <a:xfrm>
            <a:off x="10262525" y="2729353"/>
            <a:ext cx="367304" cy="923108"/>
          </a:xfrm>
          <a:prstGeom prst="up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DA7B86-7FB8-CAAC-1D83-990CA0124373}"/>
              </a:ext>
            </a:extLst>
          </p:cNvPr>
          <p:cNvSpPr txBox="1"/>
          <p:nvPr/>
        </p:nvSpPr>
        <p:spPr>
          <a:xfrm>
            <a:off x="10629829" y="2867742"/>
            <a:ext cx="14402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Large discrepancy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7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981F8-2A67-6F03-C0C8-6224B083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7CF9314-B3B1-BDA4-FBB6-26DDB720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181AA49-35C8-7DD8-E671-DEA687874221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E70FAB50-BE6D-22F4-F4BD-AEECCB25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10A5946E-F344-84D0-0DC7-E196DFC4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6A9637-A685-0888-783D-257FCBA8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14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4C4D48B3-7F72-ACEB-B3D4-273C18B0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8EC37392-E3FE-D7DA-E82A-36C4AFDD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1936F039-B375-791D-2CBA-836B22D327AD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Summary</a:t>
            </a:r>
            <a:endParaRPr lang="ja-JP" altLang="en-US" sz="40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6EFD07A-04A3-12D3-17A7-CAE849218DA0}"/>
              </a:ext>
            </a:extLst>
          </p:cNvPr>
          <p:cNvSpPr txBox="1">
            <a:spLocks/>
          </p:cNvSpPr>
          <p:nvPr/>
        </p:nvSpPr>
        <p:spPr>
          <a:xfrm>
            <a:off x="203606" y="1132669"/>
            <a:ext cx="11547116" cy="5340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Long-term plan 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New long-term plan is currently being created.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Operation needs to be continued by 2042 to deliver 50 ab</a:t>
            </a:r>
            <a:r>
              <a:rPr lang="en-US" altLang="ja-JP" sz="1600" baseline="30000" dirty="0">
                <a:sym typeface="Symbol" panose="05050102010706020507" pitchFamily="18" charset="2"/>
              </a:rPr>
              <a:t>-1</a:t>
            </a:r>
            <a:r>
              <a:rPr lang="en-US" altLang="ja-JP" sz="1600" dirty="0">
                <a:sym typeface="Symbol" panose="05050102010706020507" pitchFamily="18" charset="2"/>
              </a:rPr>
              <a:t> with IR upgrade.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Major changes from original plan are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LS 2 is moved from 2027 to around 2032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After LS2, luminosity projection shows two lines (w/ and w/o IR upgrade)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Technical feasibility of the IR upgrade and exact luminosity gain remain uncertain. </a:t>
            </a:r>
          </a:p>
          <a:p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2025 run plan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2025ab run will be skipped.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2025c run and 2026a run will be conducted.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Winter shutdown will be shortened as much as possible.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With more supplementary budget, 2025c or 2026b will be extended.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We are just beginning a 10-month shutdown.</a:t>
            </a:r>
          </a:p>
          <a:p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During the 10-month shutdown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Work items is currently under consideration.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It is required to prioritize works to increase both peak and integrated luminosity in the next run.</a:t>
            </a:r>
            <a:endParaRPr lang="en-US" altLang="ja-JP" sz="2000" dirty="0">
              <a:sym typeface="Symbol" panose="05050102010706020507" pitchFamily="18" charset="2"/>
            </a:endParaRP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Specific commissioning plan is yet to be created.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Luminosity target : 110</a:t>
            </a:r>
            <a:r>
              <a:rPr lang="en-US" altLang="ja-JP" sz="1600" baseline="30000" dirty="0">
                <a:sym typeface="Symbol" panose="05050102010706020507" pitchFamily="18" charset="2"/>
              </a:rPr>
              <a:t>35</a:t>
            </a:r>
            <a:r>
              <a:rPr lang="en-US" altLang="ja-JP" sz="1600" dirty="0">
                <a:sym typeface="Symbol" panose="05050102010706020507" pitchFamily="18" charset="2"/>
              </a:rPr>
              <a:t> cm</a:t>
            </a:r>
            <a:r>
              <a:rPr lang="en-US" altLang="ja-JP" sz="1600" baseline="30000" dirty="0">
                <a:sym typeface="Symbol" panose="05050102010706020507" pitchFamily="18" charset="2"/>
              </a:rPr>
              <a:t>-2</a:t>
            </a:r>
            <a:r>
              <a:rPr lang="en-US" altLang="ja-JP" sz="1600" dirty="0">
                <a:sym typeface="Symbol" panose="05050102010706020507" pitchFamily="18" charset="2"/>
              </a:rPr>
              <a:t>s</a:t>
            </a:r>
            <a:r>
              <a:rPr lang="en-US" altLang="ja-JP" sz="1600" baseline="30000" dirty="0">
                <a:sym typeface="Symbol" panose="05050102010706020507" pitchFamily="18" charset="2"/>
              </a:rPr>
              <a:t>-1  </a:t>
            </a:r>
            <a:r>
              <a:rPr lang="en-US" altLang="ja-JP" sz="1600" dirty="0">
                <a:sym typeface="Symbol" panose="05050102010706020507" pitchFamily="18" charset="2"/>
              </a:rPr>
              <a:t>(peak) / 1 ab</a:t>
            </a:r>
            <a:r>
              <a:rPr lang="en-US" altLang="ja-JP" sz="1600" baseline="30000" dirty="0">
                <a:sym typeface="Symbol" panose="05050102010706020507" pitchFamily="18" charset="2"/>
              </a:rPr>
              <a:t>-1</a:t>
            </a:r>
            <a:r>
              <a:rPr lang="en-US" altLang="ja-JP" sz="1600" dirty="0">
                <a:sym typeface="Symbol" panose="05050102010706020507" pitchFamily="18" charset="2"/>
              </a:rPr>
              <a:t> (total integrated)</a:t>
            </a:r>
          </a:p>
          <a:p>
            <a:pPr lvl="2"/>
            <a:endParaRPr lang="en-US" altLang="ja-JP" sz="1600" dirty="0">
              <a:sym typeface="Symbol" panose="05050102010706020507" pitchFamily="18" charset="2"/>
            </a:endParaRPr>
          </a:p>
          <a:p>
            <a:pPr marL="914400" lvl="2" indent="0">
              <a:buNone/>
            </a:pPr>
            <a:r>
              <a:rPr lang="en-US" altLang="ja-JP" sz="3000" dirty="0">
                <a:solidFill>
                  <a:srgbClr val="FF0000"/>
                </a:solidFill>
                <a:sym typeface="Symbol" panose="05050102010706020507" pitchFamily="18" charset="2"/>
              </a:rPr>
              <a:t>We really appreciate your recommendations and suggestions!!</a:t>
            </a:r>
          </a:p>
          <a:p>
            <a:pPr lvl="1"/>
            <a:endParaRPr lang="en-US" altLang="ja-JP" sz="20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458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8D4A-C5D0-DD2D-56D0-71649127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Users\shibata\works_hp3\14KEKB_Review\背景材料\event_jks_full_修正03.gif">
            <a:extLst>
              <a:ext uri="{FF2B5EF4-FFF2-40B4-BE49-F238E27FC236}">
                <a16:creationId xmlns:a16="http://schemas.microsoft.com/office/drawing/2014/main" id="{0CC61CBB-AD8D-67AD-4212-35FE5936F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25998" r="180" b="-99"/>
          <a:stretch/>
        </p:blipFill>
        <p:spPr bwMode="auto">
          <a:xfrm>
            <a:off x="0" y="0"/>
            <a:ext cx="1309448" cy="1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474DEA2-7E30-27C4-E288-CD1C4D208063}"/>
              </a:ext>
            </a:extLst>
          </p:cNvPr>
          <p:cNvGrpSpPr/>
          <p:nvPr/>
        </p:nvGrpSpPr>
        <p:grpSpPr>
          <a:xfrm>
            <a:off x="102389" y="229418"/>
            <a:ext cx="12045409" cy="372572"/>
            <a:chOff x="102389" y="229418"/>
            <a:chExt cx="12045409" cy="372572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A4E7FFF-FC45-8C46-EF8E-04587EA4941F}"/>
                </a:ext>
              </a:extLst>
            </p:cNvPr>
            <p:cNvSpPr/>
            <p:nvPr/>
          </p:nvSpPr>
          <p:spPr>
            <a:xfrm rot="10800000">
              <a:off x="11503620" y="365062"/>
              <a:ext cx="388674" cy="9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518245C7-9E39-C9F7-31C5-FF5830FF98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円弧 10">
              <a:extLst>
                <a:ext uri="{FF2B5EF4-FFF2-40B4-BE49-F238E27FC236}">
                  <a16:creationId xmlns:a16="http://schemas.microsoft.com/office/drawing/2014/main" id="{EB1CE4C3-5B89-EA43-0C17-110457701AF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円弧 11">
              <a:extLst>
                <a:ext uri="{FF2B5EF4-FFF2-40B4-BE49-F238E27FC236}">
                  <a16:creationId xmlns:a16="http://schemas.microsoft.com/office/drawing/2014/main" id="{AFA7ED4C-B21E-CFC3-494A-F78DE048EB5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057C8D6-79BD-FBAB-B7B1-15B41406DBF7}"/>
                </a:ext>
              </a:extLst>
            </p:cNvPr>
            <p:cNvSpPr/>
            <p:nvPr/>
          </p:nvSpPr>
          <p:spPr>
            <a:xfrm rot="10800000">
              <a:off x="1482165" y="304799"/>
              <a:ext cx="10473505" cy="657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B49C1C37-C2BD-5B20-D236-761567B96BB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1130F936-BC59-9CE1-5D20-98D2478A476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9F3E6FA8-5C7F-C30B-2CBC-DF5E3718AF3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55BB5DB-9A92-B8BB-0CE8-26C9199730CF}"/>
                </a:ext>
              </a:extLst>
            </p:cNvPr>
            <p:cNvSpPr/>
            <p:nvPr/>
          </p:nvSpPr>
          <p:spPr>
            <a:xfrm rot="10800000">
              <a:off x="1503702" y="461377"/>
              <a:ext cx="10644096" cy="65945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1EED82C1-AF0C-6AE0-0D05-B86F473FD6D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A82941D6-68D3-E383-9196-30D0604A016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円弧 19">
              <a:extLst>
                <a:ext uri="{FF2B5EF4-FFF2-40B4-BE49-F238E27FC236}">
                  <a16:creationId xmlns:a16="http://schemas.microsoft.com/office/drawing/2014/main" id="{15FAC10F-C543-9BD8-BDE3-CC096A88916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3AAA7721-5567-A1A5-0C4C-83778791E24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191779D9-C5CC-6E66-F60F-34B62C591D6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237A8FDD-1E89-829C-6CD0-4B072F83B58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8DE3C2A7-BE09-43F3-63DA-71EA3BFB3298}"/>
                </a:ext>
              </a:extLst>
            </p:cNvPr>
            <p:cNvSpPr/>
            <p:nvPr/>
          </p:nvSpPr>
          <p:spPr>
            <a:xfrm rot="15960000">
              <a:off x="775762" y="-315172"/>
              <a:ext cx="54376" cy="140112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CB3985A5-A69D-50F5-4B40-6361C2790BF2}"/>
                </a:ext>
              </a:extLst>
            </p:cNvPr>
            <p:cNvSpPr/>
            <p:nvPr/>
          </p:nvSpPr>
          <p:spPr>
            <a:xfrm rot="16440000">
              <a:off x="800838" y="-256932"/>
              <a:ext cx="54376" cy="1401122"/>
            </a:xfrm>
            <a:prstGeom prst="triangle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5" name="Picture 24" descr="C:\Users\shibata\works_hp3\14KEKB_Review\背景材料\event_jks_full_修正03.gif">
            <a:extLst>
              <a:ext uri="{FF2B5EF4-FFF2-40B4-BE49-F238E27FC236}">
                <a16:creationId xmlns:a16="http://schemas.microsoft.com/office/drawing/2014/main" id="{25B11D01-C794-A078-1E75-DC2FC70DF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39" t="-3299" r="25912" b="26170"/>
          <a:stretch/>
        </p:blipFill>
        <p:spPr bwMode="auto">
          <a:xfrm>
            <a:off x="10718514" y="2599162"/>
            <a:ext cx="1470919" cy="13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7EFAC2F-D137-CD9F-A0DE-E7F643ED0B2A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5F11AB0-BD03-9559-5851-3E7FA20A514B}"/>
              </a:ext>
            </a:extLst>
          </p:cNvPr>
          <p:cNvSpPr txBox="1"/>
          <p:nvPr/>
        </p:nvSpPr>
        <p:spPr>
          <a:xfrm>
            <a:off x="3287689" y="6434516"/>
            <a:ext cx="5745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solidFill>
                  <a:srgbClr val="FFFF00"/>
                </a:solidFill>
              </a:rPr>
              <a:t>Inter-University Research Institute Corporation</a:t>
            </a:r>
            <a:r>
              <a:rPr lang="en-US" altLang="ja-JP" sz="1000" dirty="0">
                <a:solidFill>
                  <a:srgbClr val="FFFF00"/>
                </a:solidFill>
              </a:rPr>
              <a:t> </a:t>
            </a:r>
            <a:r>
              <a:rPr lang="en-US" altLang="ja-JP" sz="1100" b="1" dirty="0">
                <a:solidFill>
                  <a:srgbClr val="FFFF00"/>
                </a:solidFill>
              </a:rPr>
              <a:t>High Energy Accelerator Research Organization (KEK)</a:t>
            </a:r>
            <a:endParaRPr lang="en-US" altLang="ja-JP" sz="10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800" dirty="0">
                <a:solidFill>
                  <a:srgbClr val="FFFF00"/>
                </a:solidFill>
              </a:rPr>
              <a:t>大学共同利用機関法人</a:t>
            </a:r>
            <a:r>
              <a:rPr lang="ja-JP" altLang="en-US" sz="1000" dirty="0">
                <a:solidFill>
                  <a:srgbClr val="FFFF00"/>
                </a:solidFill>
              </a:rPr>
              <a:t> </a:t>
            </a:r>
            <a:r>
              <a:rPr lang="ja-JP" altLang="en-US" sz="1100" b="1" dirty="0">
                <a:solidFill>
                  <a:srgbClr val="FFFF00"/>
                </a:solidFill>
              </a:rPr>
              <a:t>高エネルギー加速器研究機構 </a:t>
            </a:r>
            <a:r>
              <a:rPr lang="en-US" altLang="ja-JP" sz="1100" b="1" dirty="0">
                <a:solidFill>
                  <a:srgbClr val="FFFF00"/>
                </a:solidFill>
              </a:rPr>
              <a:t>(KEK)</a:t>
            </a:r>
            <a:endParaRPr lang="ja-JP" altLang="en-US" sz="1000" b="1" dirty="0">
              <a:solidFill>
                <a:srgbClr val="FFFF00"/>
              </a:solidFill>
            </a:endParaRPr>
          </a:p>
        </p:txBody>
      </p:sp>
      <p:pic>
        <p:nvPicPr>
          <p:cNvPr id="47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6A26985F-CEFA-793D-DE3A-6A2F4051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48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2BE060C2-EAA0-5F5B-0909-C5440404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87CBC19C-50EA-43F8-B2E8-7E589109E71C}"/>
              </a:ext>
            </a:extLst>
          </p:cNvPr>
          <p:cNvGrpSpPr/>
          <p:nvPr/>
        </p:nvGrpSpPr>
        <p:grpSpPr>
          <a:xfrm rot="10800000">
            <a:off x="53784" y="3347435"/>
            <a:ext cx="12045409" cy="372572"/>
            <a:chOff x="102389" y="229418"/>
            <a:chExt cx="12045409" cy="372572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6A82007D-E455-313D-4FF7-DB27FB41E9BA}"/>
                </a:ext>
              </a:extLst>
            </p:cNvPr>
            <p:cNvSpPr/>
            <p:nvPr/>
          </p:nvSpPr>
          <p:spPr>
            <a:xfrm rot="10800000">
              <a:off x="11503620" y="365062"/>
              <a:ext cx="388674" cy="9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2" name="円弧 51">
              <a:extLst>
                <a:ext uri="{FF2B5EF4-FFF2-40B4-BE49-F238E27FC236}">
                  <a16:creationId xmlns:a16="http://schemas.microsoft.com/office/drawing/2014/main" id="{CD00F2E7-A479-1CB5-9E84-233CDAAD1F0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3" name="円弧 52">
              <a:extLst>
                <a:ext uri="{FF2B5EF4-FFF2-40B4-BE49-F238E27FC236}">
                  <a16:creationId xmlns:a16="http://schemas.microsoft.com/office/drawing/2014/main" id="{C09CDF6F-EE67-5CC2-A727-78F6390B141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円弧 53">
              <a:extLst>
                <a:ext uri="{FF2B5EF4-FFF2-40B4-BE49-F238E27FC236}">
                  <a16:creationId xmlns:a16="http://schemas.microsoft.com/office/drawing/2014/main" id="{6C1841C6-CFC6-B9BD-E544-0CF5163A0CA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EA256F93-ED95-E153-46B6-8E44AAA7E670}"/>
                </a:ext>
              </a:extLst>
            </p:cNvPr>
            <p:cNvSpPr/>
            <p:nvPr/>
          </p:nvSpPr>
          <p:spPr>
            <a:xfrm rot="10800000">
              <a:off x="1482165" y="304799"/>
              <a:ext cx="10473505" cy="657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6" name="円弧 55">
              <a:extLst>
                <a:ext uri="{FF2B5EF4-FFF2-40B4-BE49-F238E27FC236}">
                  <a16:creationId xmlns:a16="http://schemas.microsoft.com/office/drawing/2014/main" id="{B1986164-8ECF-FFBC-684F-9045AB8755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7" name="円弧 56">
              <a:extLst>
                <a:ext uri="{FF2B5EF4-FFF2-40B4-BE49-F238E27FC236}">
                  <a16:creationId xmlns:a16="http://schemas.microsoft.com/office/drawing/2014/main" id="{1F8906D9-A38E-3648-DADB-FE3967191F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円弧 57">
              <a:extLst>
                <a:ext uri="{FF2B5EF4-FFF2-40B4-BE49-F238E27FC236}">
                  <a16:creationId xmlns:a16="http://schemas.microsoft.com/office/drawing/2014/main" id="{4A9A2930-7C96-A653-5599-17C8756E1E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0DC48E96-B253-7FAA-3706-5325B334B9FB}"/>
                </a:ext>
              </a:extLst>
            </p:cNvPr>
            <p:cNvSpPr/>
            <p:nvPr/>
          </p:nvSpPr>
          <p:spPr>
            <a:xfrm rot="10800000">
              <a:off x="1503702" y="460118"/>
              <a:ext cx="10644096" cy="67318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0" name="円弧 59">
              <a:extLst>
                <a:ext uri="{FF2B5EF4-FFF2-40B4-BE49-F238E27FC236}">
                  <a16:creationId xmlns:a16="http://schemas.microsoft.com/office/drawing/2014/main" id="{9AE41BBB-0F36-787E-CB46-A885346D517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1" name="円弧 60">
              <a:extLst>
                <a:ext uri="{FF2B5EF4-FFF2-40B4-BE49-F238E27FC236}">
                  <a16:creationId xmlns:a16="http://schemas.microsoft.com/office/drawing/2014/main" id="{D12F5B91-6DF7-0E3D-BEDC-191CBABFA6F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2" name="円弧 61">
              <a:extLst>
                <a:ext uri="{FF2B5EF4-FFF2-40B4-BE49-F238E27FC236}">
                  <a16:creationId xmlns:a16="http://schemas.microsoft.com/office/drawing/2014/main" id="{40E00095-0E91-DC62-9ADC-1EFD2A69BE4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円弧 62">
              <a:extLst>
                <a:ext uri="{FF2B5EF4-FFF2-40B4-BE49-F238E27FC236}">
                  <a16:creationId xmlns:a16="http://schemas.microsoft.com/office/drawing/2014/main" id="{C18019AF-EECB-C6D9-78EF-E53CC51FAFD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4" name="円弧 63">
              <a:extLst>
                <a:ext uri="{FF2B5EF4-FFF2-40B4-BE49-F238E27FC236}">
                  <a16:creationId xmlns:a16="http://schemas.microsoft.com/office/drawing/2014/main" id="{F045D445-C704-1D71-2A7D-3EC4DC6130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5" name="円弧 64">
              <a:extLst>
                <a:ext uri="{FF2B5EF4-FFF2-40B4-BE49-F238E27FC236}">
                  <a16:creationId xmlns:a16="http://schemas.microsoft.com/office/drawing/2014/main" id="{50FD0A60-83A2-D05D-7735-38B61BCC82E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二等辺三角形 65">
              <a:extLst>
                <a:ext uri="{FF2B5EF4-FFF2-40B4-BE49-F238E27FC236}">
                  <a16:creationId xmlns:a16="http://schemas.microsoft.com/office/drawing/2014/main" id="{212F162B-B739-3F5D-554F-5D0422610DE6}"/>
                </a:ext>
              </a:extLst>
            </p:cNvPr>
            <p:cNvSpPr/>
            <p:nvPr/>
          </p:nvSpPr>
          <p:spPr>
            <a:xfrm rot="15960000">
              <a:off x="775762" y="-315172"/>
              <a:ext cx="54376" cy="140112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2836D110-1531-9F33-8EEF-335ED1FCD568}"/>
                </a:ext>
              </a:extLst>
            </p:cNvPr>
            <p:cNvSpPr/>
            <p:nvPr/>
          </p:nvSpPr>
          <p:spPr>
            <a:xfrm rot="16440000">
              <a:off x="800838" y="-256932"/>
              <a:ext cx="54376" cy="1401122"/>
            </a:xfrm>
            <a:prstGeom prst="triangle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71" name="タイトル 1">
            <a:extLst>
              <a:ext uri="{FF2B5EF4-FFF2-40B4-BE49-F238E27FC236}">
                <a16:creationId xmlns:a16="http://schemas.microsoft.com/office/drawing/2014/main" id="{5D38C819-609B-8869-C01D-96FC8C08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648" y="1195199"/>
            <a:ext cx="8792704" cy="1135128"/>
          </a:xfrm>
        </p:spPr>
        <p:txBody>
          <a:bodyPr>
            <a:noAutofit/>
          </a:bodyPr>
          <a:lstStyle/>
          <a:p>
            <a:r>
              <a:rPr lang="en-US" altLang="ja-JP" sz="6000" b="1" dirty="0">
                <a:solidFill>
                  <a:srgbClr val="002060"/>
                </a:solidFill>
              </a:rPr>
              <a:t>Fin.</a:t>
            </a:r>
            <a:endParaRPr lang="ja-JP" altLang="en-US" sz="6000" b="1" dirty="0">
              <a:solidFill>
                <a:srgbClr val="002060"/>
              </a:solidFill>
            </a:endParaRP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58E95DC5-4C93-F9BF-BA66-20B4FD9C5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702" y="4432169"/>
            <a:ext cx="9144000" cy="1598040"/>
          </a:xfrm>
        </p:spPr>
        <p:txBody>
          <a:bodyPr>
            <a:normAutofit/>
          </a:bodyPr>
          <a:lstStyle/>
          <a:p>
            <a:r>
              <a:rPr lang="en-US" altLang="ja-JP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23406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190EC-213E-CE35-3CD7-974074593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Users\shibata\works_hp3\14KEKB_Review\背景材料\event_jks_full_修正03.gif">
            <a:extLst>
              <a:ext uri="{FF2B5EF4-FFF2-40B4-BE49-F238E27FC236}">
                <a16:creationId xmlns:a16="http://schemas.microsoft.com/office/drawing/2014/main" id="{BD86AF45-96F1-262C-51F2-BB1723C81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25998" r="180" b="-99"/>
          <a:stretch/>
        </p:blipFill>
        <p:spPr bwMode="auto">
          <a:xfrm>
            <a:off x="0" y="0"/>
            <a:ext cx="1309448" cy="1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2B5C99D-25AC-D234-573F-B5BC7774E392}"/>
              </a:ext>
            </a:extLst>
          </p:cNvPr>
          <p:cNvGrpSpPr/>
          <p:nvPr/>
        </p:nvGrpSpPr>
        <p:grpSpPr>
          <a:xfrm>
            <a:off x="102389" y="229418"/>
            <a:ext cx="12045409" cy="372572"/>
            <a:chOff x="102389" y="229418"/>
            <a:chExt cx="12045409" cy="372572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BC9631E-24E0-69A7-7B47-E62D0996A844}"/>
                </a:ext>
              </a:extLst>
            </p:cNvPr>
            <p:cNvSpPr/>
            <p:nvPr/>
          </p:nvSpPr>
          <p:spPr>
            <a:xfrm rot="10800000">
              <a:off x="11503620" y="365062"/>
              <a:ext cx="388674" cy="9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EA48CFFC-A8B7-3F9D-D54A-F1033617FDB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円弧 10">
              <a:extLst>
                <a:ext uri="{FF2B5EF4-FFF2-40B4-BE49-F238E27FC236}">
                  <a16:creationId xmlns:a16="http://schemas.microsoft.com/office/drawing/2014/main" id="{9DD59125-2F14-BDC1-5DBF-4C99E75376C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円弧 11">
              <a:extLst>
                <a:ext uri="{FF2B5EF4-FFF2-40B4-BE49-F238E27FC236}">
                  <a16:creationId xmlns:a16="http://schemas.microsoft.com/office/drawing/2014/main" id="{33CD9CE7-D17A-8302-1A06-7DC8D770759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C811A4B-ABA0-DD9A-C428-2EDCE0298449}"/>
                </a:ext>
              </a:extLst>
            </p:cNvPr>
            <p:cNvSpPr/>
            <p:nvPr/>
          </p:nvSpPr>
          <p:spPr>
            <a:xfrm rot="10800000">
              <a:off x="1482165" y="304799"/>
              <a:ext cx="10473505" cy="657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3476ACBD-7EC0-FEFC-2A5F-410706245DC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5A949445-96F7-FD14-0050-C21D96A9190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69905052-23DF-D465-B7BE-CFCD1FDF3B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D9453F9-90B0-6839-9677-968302853967}"/>
                </a:ext>
              </a:extLst>
            </p:cNvPr>
            <p:cNvSpPr/>
            <p:nvPr/>
          </p:nvSpPr>
          <p:spPr>
            <a:xfrm rot="10800000">
              <a:off x="1503702" y="461377"/>
              <a:ext cx="10644096" cy="65945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76ACF79B-3BD1-CC0D-075C-CDA6C630D4B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DF0D59C8-FA9F-18B6-1E1A-8F75E9254DD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円弧 19">
              <a:extLst>
                <a:ext uri="{FF2B5EF4-FFF2-40B4-BE49-F238E27FC236}">
                  <a16:creationId xmlns:a16="http://schemas.microsoft.com/office/drawing/2014/main" id="{9EADCA1A-7545-EFEF-C989-1AC14C03E67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38962264-FF40-3BB2-A453-642A798C53F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E7DD16A0-0C23-4B42-5EC9-84935A40074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568A2CA2-287F-830D-70D8-F703FABC28D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C8558F80-38AA-B504-4EC3-D55AF53A774E}"/>
                </a:ext>
              </a:extLst>
            </p:cNvPr>
            <p:cNvSpPr/>
            <p:nvPr/>
          </p:nvSpPr>
          <p:spPr>
            <a:xfrm rot="15960000">
              <a:off x="775762" y="-315172"/>
              <a:ext cx="54376" cy="140112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05BA213A-E387-85DB-2CCF-5C044426E395}"/>
                </a:ext>
              </a:extLst>
            </p:cNvPr>
            <p:cNvSpPr/>
            <p:nvPr/>
          </p:nvSpPr>
          <p:spPr>
            <a:xfrm rot="16440000">
              <a:off x="800838" y="-256932"/>
              <a:ext cx="54376" cy="1401122"/>
            </a:xfrm>
            <a:prstGeom prst="triangle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5" name="Picture 24" descr="C:\Users\shibata\works_hp3\14KEKB_Review\背景材料\event_jks_full_修正03.gif">
            <a:extLst>
              <a:ext uri="{FF2B5EF4-FFF2-40B4-BE49-F238E27FC236}">
                <a16:creationId xmlns:a16="http://schemas.microsoft.com/office/drawing/2014/main" id="{8372FFCF-D381-E074-B145-D2AFAB6ED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39" t="-3299" r="25912" b="26170"/>
          <a:stretch/>
        </p:blipFill>
        <p:spPr bwMode="auto">
          <a:xfrm>
            <a:off x="10718514" y="2599162"/>
            <a:ext cx="1470919" cy="13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87FB145-F313-5E0D-5A1D-2AE5E56CFC18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06316BF-18AC-872F-827C-6682412D4E25}"/>
              </a:ext>
            </a:extLst>
          </p:cNvPr>
          <p:cNvSpPr txBox="1"/>
          <p:nvPr/>
        </p:nvSpPr>
        <p:spPr>
          <a:xfrm>
            <a:off x="3287689" y="6434516"/>
            <a:ext cx="5745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solidFill>
                  <a:srgbClr val="FFFF00"/>
                </a:solidFill>
              </a:rPr>
              <a:t>Inter-University Research Institute Corporation</a:t>
            </a:r>
            <a:r>
              <a:rPr lang="en-US" altLang="ja-JP" sz="1000" dirty="0">
                <a:solidFill>
                  <a:srgbClr val="FFFF00"/>
                </a:solidFill>
              </a:rPr>
              <a:t> </a:t>
            </a:r>
            <a:r>
              <a:rPr lang="en-US" altLang="ja-JP" sz="1100" b="1" dirty="0">
                <a:solidFill>
                  <a:srgbClr val="FFFF00"/>
                </a:solidFill>
              </a:rPr>
              <a:t>High Energy Accelerator Research Organization (KEK)</a:t>
            </a:r>
            <a:endParaRPr lang="en-US" altLang="ja-JP" sz="1000" b="1" dirty="0">
              <a:solidFill>
                <a:srgbClr val="FFFF00"/>
              </a:solidFill>
            </a:endParaRPr>
          </a:p>
          <a:p>
            <a:pPr algn="ctr"/>
            <a:r>
              <a:rPr lang="ja-JP" altLang="en-US" sz="800" dirty="0">
                <a:solidFill>
                  <a:srgbClr val="FFFF00"/>
                </a:solidFill>
              </a:rPr>
              <a:t>大学共同利用機関法人</a:t>
            </a:r>
            <a:r>
              <a:rPr lang="ja-JP" altLang="en-US" sz="1000" dirty="0">
                <a:solidFill>
                  <a:srgbClr val="FFFF00"/>
                </a:solidFill>
              </a:rPr>
              <a:t> </a:t>
            </a:r>
            <a:r>
              <a:rPr lang="ja-JP" altLang="en-US" sz="1100" b="1" dirty="0">
                <a:solidFill>
                  <a:srgbClr val="FFFF00"/>
                </a:solidFill>
              </a:rPr>
              <a:t>高エネルギー加速器研究機構 </a:t>
            </a:r>
            <a:r>
              <a:rPr lang="en-US" altLang="ja-JP" sz="1100" b="1" dirty="0">
                <a:solidFill>
                  <a:srgbClr val="FFFF00"/>
                </a:solidFill>
              </a:rPr>
              <a:t>(KEK)</a:t>
            </a:r>
            <a:endParaRPr lang="ja-JP" altLang="en-US" sz="1000" b="1" dirty="0">
              <a:solidFill>
                <a:srgbClr val="FFFF00"/>
              </a:solidFill>
            </a:endParaRPr>
          </a:p>
        </p:txBody>
      </p:sp>
      <p:pic>
        <p:nvPicPr>
          <p:cNvPr id="47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A2AA53F9-37AB-5DB7-99FE-9B110628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48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5848176D-0751-8BD0-29AB-04D92A65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80CD4060-33D3-600C-04C2-C71D908CCD3F}"/>
              </a:ext>
            </a:extLst>
          </p:cNvPr>
          <p:cNvGrpSpPr/>
          <p:nvPr/>
        </p:nvGrpSpPr>
        <p:grpSpPr>
          <a:xfrm rot="10800000">
            <a:off x="53784" y="3347435"/>
            <a:ext cx="12045409" cy="372572"/>
            <a:chOff x="102389" y="229418"/>
            <a:chExt cx="12045409" cy="372572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C23EAB37-3679-EE94-3304-16F9EE4C7316}"/>
                </a:ext>
              </a:extLst>
            </p:cNvPr>
            <p:cNvSpPr/>
            <p:nvPr/>
          </p:nvSpPr>
          <p:spPr>
            <a:xfrm rot="10800000">
              <a:off x="11503620" y="365062"/>
              <a:ext cx="388674" cy="9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2" name="円弧 51">
              <a:extLst>
                <a:ext uri="{FF2B5EF4-FFF2-40B4-BE49-F238E27FC236}">
                  <a16:creationId xmlns:a16="http://schemas.microsoft.com/office/drawing/2014/main" id="{0AF114FF-42F4-B901-9A0F-A370FB68DC6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3" name="円弧 52">
              <a:extLst>
                <a:ext uri="{FF2B5EF4-FFF2-40B4-BE49-F238E27FC236}">
                  <a16:creationId xmlns:a16="http://schemas.microsoft.com/office/drawing/2014/main" id="{7EEB0755-95BE-843D-5B34-1F41C33DC62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円弧 53">
              <a:extLst>
                <a:ext uri="{FF2B5EF4-FFF2-40B4-BE49-F238E27FC236}">
                  <a16:creationId xmlns:a16="http://schemas.microsoft.com/office/drawing/2014/main" id="{4F8B8394-8BCD-A070-0BC5-D5E0AEE42D9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EF67778B-9FD4-A1AE-A5BA-B4BB124B2F55}"/>
                </a:ext>
              </a:extLst>
            </p:cNvPr>
            <p:cNvSpPr/>
            <p:nvPr/>
          </p:nvSpPr>
          <p:spPr>
            <a:xfrm rot="10800000">
              <a:off x="1482165" y="304799"/>
              <a:ext cx="10473505" cy="657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6" name="円弧 55">
              <a:extLst>
                <a:ext uri="{FF2B5EF4-FFF2-40B4-BE49-F238E27FC236}">
                  <a16:creationId xmlns:a16="http://schemas.microsoft.com/office/drawing/2014/main" id="{4ACBE78C-1062-5B60-5B93-6DF3F837134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7" name="円弧 56">
              <a:extLst>
                <a:ext uri="{FF2B5EF4-FFF2-40B4-BE49-F238E27FC236}">
                  <a16:creationId xmlns:a16="http://schemas.microsoft.com/office/drawing/2014/main" id="{6483361B-E09A-3E46-90F2-1E0EDE21CE2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円弧 57">
              <a:extLst>
                <a:ext uri="{FF2B5EF4-FFF2-40B4-BE49-F238E27FC236}">
                  <a16:creationId xmlns:a16="http://schemas.microsoft.com/office/drawing/2014/main" id="{9C596615-4FE8-9143-E66D-C7360CACD55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5350398"/>
                <a:gd name="adj2" fmla="val 16335659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C2281337-4A91-6B26-D2C5-4841C295095C}"/>
                </a:ext>
              </a:extLst>
            </p:cNvPr>
            <p:cNvSpPr/>
            <p:nvPr/>
          </p:nvSpPr>
          <p:spPr>
            <a:xfrm rot="10800000">
              <a:off x="1503702" y="460118"/>
              <a:ext cx="10644096" cy="67318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0" name="円弧 59">
              <a:extLst>
                <a:ext uri="{FF2B5EF4-FFF2-40B4-BE49-F238E27FC236}">
                  <a16:creationId xmlns:a16="http://schemas.microsoft.com/office/drawing/2014/main" id="{81BA0A5A-4312-3F25-582C-B8A7310AC51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06110" y="22941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1" name="円弧 60">
              <a:extLst>
                <a:ext uri="{FF2B5EF4-FFF2-40B4-BE49-F238E27FC236}">
                  <a16:creationId xmlns:a16="http://schemas.microsoft.com/office/drawing/2014/main" id="{FA2754CF-DC77-676F-2EAE-0F499D2568E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52588" y="25152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2" name="円弧 61">
              <a:extLst>
                <a:ext uri="{FF2B5EF4-FFF2-40B4-BE49-F238E27FC236}">
                  <a16:creationId xmlns:a16="http://schemas.microsoft.com/office/drawing/2014/main" id="{DED835E9-B79F-41F1-61B3-E0754264A27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405467" y="26921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FFC000"/>
              </a:solidFill>
            </a:ln>
            <a:effectLst>
              <a:outerShdw blurRad="50800" dist="50800" algn="l" rotWithShape="0">
                <a:srgbClr val="FFC000">
                  <a:alpha val="7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円弧 62">
              <a:extLst>
                <a:ext uri="{FF2B5EF4-FFF2-40B4-BE49-F238E27FC236}">
                  <a16:creationId xmlns:a16="http://schemas.microsoft.com/office/drawing/2014/main" id="{382F72F6-00C9-C841-2905-04C3539F1C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804263" y="380908"/>
              <a:ext cx="88031" cy="221082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4" name="円弧 63">
              <a:extLst>
                <a:ext uri="{FF2B5EF4-FFF2-40B4-BE49-F238E27FC236}">
                  <a16:creationId xmlns:a16="http://schemas.microsoft.com/office/drawing/2014/main" id="{2A559811-1FC3-70AA-F7C9-8AB448F9EE1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650741" y="403016"/>
              <a:ext cx="70425" cy="176866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5" name="円弧 64">
              <a:extLst>
                <a:ext uri="{FF2B5EF4-FFF2-40B4-BE49-F238E27FC236}">
                  <a16:creationId xmlns:a16="http://schemas.microsoft.com/office/drawing/2014/main" id="{99E6367B-B872-D9A4-5868-22ADBD194BB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503620" y="420702"/>
              <a:ext cx="56340" cy="141493"/>
            </a:xfrm>
            <a:prstGeom prst="arc">
              <a:avLst>
                <a:gd name="adj1" fmla="val 16137867"/>
                <a:gd name="adj2" fmla="val 5501634"/>
              </a:avLst>
            </a:prstGeom>
            <a:ln w="28575">
              <a:solidFill>
                <a:srgbClr val="000066"/>
              </a:solidFill>
            </a:ln>
            <a:effectLst>
              <a:outerShdw blurRad="50800" dist="50800" algn="l" rotWithShape="0">
                <a:srgbClr val="000066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二等辺三角形 65">
              <a:extLst>
                <a:ext uri="{FF2B5EF4-FFF2-40B4-BE49-F238E27FC236}">
                  <a16:creationId xmlns:a16="http://schemas.microsoft.com/office/drawing/2014/main" id="{7CE042A0-8677-D13E-9097-49403A93879C}"/>
                </a:ext>
              </a:extLst>
            </p:cNvPr>
            <p:cNvSpPr/>
            <p:nvPr/>
          </p:nvSpPr>
          <p:spPr>
            <a:xfrm rot="15960000">
              <a:off x="775762" y="-315172"/>
              <a:ext cx="54376" cy="140112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64DF1534-E2AB-F8AD-97C4-3F664ACEC99D}"/>
                </a:ext>
              </a:extLst>
            </p:cNvPr>
            <p:cNvSpPr/>
            <p:nvPr/>
          </p:nvSpPr>
          <p:spPr>
            <a:xfrm rot="16440000">
              <a:off x="800838" y="-256932"/>
              <a:ext cx="54376" cy="1401122"/>
            </a:xfrm>
            <a:prstGeom prst="triangle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71" name="タイトル 1">
            <a:extLst>
              <a:ext uri="{FF2B5EF4-FFF2-40B4-BE49-F238E27FC236}">
                <a16:creationId xmlns:a16="http://schemas.microsoft.com/office/drawing/2014/main" id="{10E62FED-7538-A284-0397-C8686B10C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648" y="1195199"/>
            <a:ext cx="8792704" cy="1135128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Back up</a:t>
            </a:r>
            <a:endParaRPr lang="ja-JP" alt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Contents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ACB2A-6462-ABFB-DA10-FC6C8E621FE4}"/>
              </a:ext>
            </a:extLst>
          </p:cNvPr>
          <p:cNvSpPr txBox="1">
            <a:spLocks/>
          </p:cNvSpPr>
          <p:nvPr/>
        </p:nvSpPr>
        <p:spPr>
          <a:xfrm>
            <a:off x="4038599" y="1448938"/>
            <a:ext cx="6784075" cy="459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002060"/>
                </a:solidFill>
              </a:rPr>
              <a:t>Introduction</a:t>
            </a:r>
          </a:p>
          <a:p>
            <a:r>
              <a:rPr lang="en-US" altLang="ja-JP" sz="3600" dirty="0">
                <a:solidFill>
                  <a:srgbClr val="002060"/>
                </a:solidFill>
              </a:rPr>
              <a:t>Long-term plan update</a:t>
            </a:r>
          </a:p>
          <a:p>
            <a:r>
              <a:rPr lang="en-US" altLang="ja-JP" sz="3600" dirty="0">
                <a:solidFill>
                  <a:srgbClr val="002060"/>
                </a:solidFill>
              </a:rPr>
              <a:t>Near-term plan</a:t>
            </a:r>
          </a:p>
          <a:p>
            <a:pPr lvl="1"/>
            <a:r>
              <a:rPr lang="en-US" altLang="ja-JP" sz="3200" dirty="0">
                <a:solidFill>
                  <a:srgbClr val="002060"/>
                </a:solidFill>
              </a:rPr>
              <a:t>2025 run plan</a:t>
            </a:r>
          </a:p>
          <a:p>
            <a:pPr lvl="1"/>
            <a:r>
              <a:rPr lang="en-US" altLang="ja-JP" sz="3200" dirty="0">
                <a:solidFill>
                  <a:srgbClr val="002060"/>
                </a:solidFill>
              </a:rPr>
              <a:t>Work items during shutdown</a:t>
            </a:r>
          </a:p>
          <a:p>
            <a:pPr lvl="1"/>
            <a:r>
              <a:rPr lang="en-US" altLang="ja-JP" sz="3200" dirty="0">
                <a:solidFill>
                  <a:srgbClr val="002060"/>
                </a:solidFill>
              </a:rPr>
              <a:t>Strategy toward milestones </a:t>
            </a:r>
          </a:p>
          <a:p>
            <a:r>
              <a:rPr lang="en-US" altLang="ja-JP" sz="3600" dirty="0">
                <a:solidFill>
                  <a:srgbClr val="002060"/>
                </a:solidFill>
              </a:rPr>
              <a:t>Summary</a:t>
            </a:r>
            <a:endParaRPr lang="en-US" altLang="ja-JP" sz="3200" dirty="0">
              <a:solidFill>
                <a:srgbClr val="002060"/>
              </a:solidFill>
            </a:endParaRPr>
          </a:p>
          <a:p>
            <a:endParaRPr lang="en-US" altLang="ja-JP" sz="3600" dirty="0">
              <a:solidFill>
                <a:srgbClr val="002060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701E36-050C-457E-2E66-A6180090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2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A77FE2BB-5013-A3A5-2727-7D67D48B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901F97E4-697B-171F-82DE-D588EFD7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4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C3F7-3C20-86FF-330B-0BC2CD3E6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7CEA25-C105-3BCE-55E3-0D2D1996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86"/>
          <a:stretch/>
        </p:blipFill>
        <p:spPr>
          <a:xfrm>
            <a:off x="18312" y="5040558"/>
            <a:ext cx="12192000" cy="145441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57561D4-D66E-890E-BE5A-872BD0119CA9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E04EED49-BB8B-B0D6-EE1B-9E0AD5FC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AD090EDE-ED15-183B-3480-F569E2584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028358-F070-0F93-E721-50B428CA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3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9F26B46A-8FB5-54C7-0D2F-D30AC057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5F6C5960-EAA6-CA4C-AA66-A9BD9645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62DD55-4806-091A-B980-05FAF580F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B89BCCF9-7100-EDDF-B860-69CE3EE4C092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SuperKEKB project history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84873B9-FAD5-30BA-904C-EC179CFB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2" y="1012713"/>
            <a:ext cx="5943599" cy="354173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</a:rPr>
              <a:t>Phase1 operation (2016.Feb.</a:t>
            </a:r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 </a:t>
            </a:r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</a:rPr>
              <a:t>June)</a:t>
            </a:r>
            <a:r>
              <a:rPr kumimoji="1" lang="en-US" altLang="ja-JP" sz="2400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lvl="1"/>
            <a:r>
              <a:rPr lang="en-US" altLang="ja-JP" sz="2000" dirty="0">
                <a:solidFill>
                  <a:schemeClr val="accent3">
                    <a:lumMod val="75000"/>
                  </a:schemeClr>
                </a:solidFill>
              </a:rPr>
              <a:t>Vacuum scrubbing, low emittance beam tuning, and background study for Belle II detector installation</a:t>
            </a:r>
          </a:p>
          <a:p>
            <a:pPr lvl="1"/>
            <a:r>
              <a:rPr lang="en-US" altLang="ja-JP" sz="2000" dirty="0">
                <a:solidFill>
                  <a:schemeClr val="accent3">
                    <a:lumMod val="75000"/>
                  </a:schemeClr>
                </a:solidFill>
              </a:rPr>
              <a:t>w/o final focusing system (QCS) and Belle II detector</a:t>
            </a:r>
          </a:p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Phase2 operation (2018.Mar.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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July);</a:t>
            </a:r>
          </a:p>
          <a:p>
            <a:pPr lvl="1"/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</a:rPr>
              <a:t>Pilot run of SuperKEKB and Belle II w/o pixel vertex detector (PXD)</a:t>
            </a:r>
          </a:p>
          <a:p>
            <a:pPr lvl="1"/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</a:rPr>
              <a:t>Demonstration of nano-beam collision scheme</a:t>
            </a:r>
            <a:endParaRPr lang="en-US" altLang="ja-JP" sz="2000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</a:rPr>
              <a:t>Study on background larger than at KEKB due to much lower beta functions at IP.</a:t>
            </a:r>
          </a:p>
          <a:p>
            <a:pPr lvl="1"/>
            <a:endParaRPr lang="en-US" altLang="ja-JP" sz="20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kumimoji="1" lang="en-US" altLang="ja-JP" sz="2000" dirty="0">
              <a:solidFill>
                <a:srgbClr val="002060"/>
              </a:solidFill>
            </a:endParaRPr>
          </a:p>
          <a:p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8D3E6FC-083F-051B-DAD9-211F07901787}"/>
              </a:ext>
            </a:extLst>
          </p:cNvPr>
          <p:cNvSpPr txBox="1">
            <a:spLocks/>
          </p:cNvSpPr>
          <p:nvPr/>
        </p:nvSpPr>
        <p:spPr>
          <a:xfrm>
            <a:off x="5943598" y="1030269"/>
            <a:ext cx="6013271" cy="412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</a:rPr>
              <a:t>Phase3 operation (2019.March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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Physics run with fully instrumented detector.</a:t>
            </a: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Phase3 Run1 : 2019.10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2022.7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Long shutdown 1 : 2022.7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2024.01</a:t>
            </a: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Phase3 Run2 : 2024.01</a:t>
            </a:r>
          </a:p>
          <a:p>
            <a:pPr marL="457200" lvl="1" indent="0">
              <a:buNone/>
            </a:pP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A77678-F6D3-672C-E64D-EAAAC56AF1CD}"/>
              </a:ext>
            </a:extLst>
          </p:cNvPr>
          <p:cNvSpPr txBox="1"/>
          <p:nvPr/>
        </p:nvSpPr>
        <p:spPr>
          <a:xfrm>
            <a:off x="3223072" y="5044323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2017</a:t>
            </a:r>
            <a:endParaRPr kumimoji="1" lang="ja-JP" altLang="en-US" sz="7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B92B46-D178-039F-A814-F5CAF26DF7A1}"/>
              </a:ext>
            </a:extLst>
          </p:cNvPr>
          <p:cNvSpPr txBox="1"/>
          <p:nvPr/>
        </p:nvSpPr>
        <p:spPr>
          <a:xfrm>
            <a:off x="4164057" y="5043983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2018</a:t>
            </a:r>
            <a:endParaRPr kumimoji="1" lang="ja-JP" altLang="en-US" sz="7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678E0E-1C92-B363-A585-54994457758D}"/>
              </a:ext>
            </a:extLst>
          </p:cNvPr>
          <p:cNvSpPr txBox="1"/>
          <p:nvPr/>
        </p:nvSpPr>
        <p:spPr>
          <a:xfrm>
            <a:off x="5209069" y="5043983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2019</a:t>
            </a:r>
            <a:endParaRPr kumimoji="1" lang="ja-JP" altLang="en-US" sz="7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6F064-238F-E5BF-72B8-FCB454046230}"/>
              </a:ext>
            </a:extLst>
          </p:cNvPr>
          <p:cNvSpPr txBox="1"/>
          <p:nvPr/>
        </p:nvSpPr>
        <p:spPr>
          <a:xfrm>
            <a:off x="2389672" y="5048643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2016</a:t>
            </a:r>
            <a:endParaRPr kumimoji="1" lang="ja-JP" altLang="en-US" sz="7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B0D10A-E8D3-99BD-C0EE-5B1669979519}"/>
              </a:ext>
            </a:extLst>
          </p:cNvPr>
          <p:cNvSpPr txBox="1"/>
          <p:nvPr/>
        </p:nvSpPr>
        <p:spPr>
          <a:xfrm>
            <a:off x="1523326" y="5053862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2014</a:t>
            </a:r>
            <a:endParaRPr kumimoji="1" lang="ja-JP" altLang="en-US" sz="7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8B401C-A0A4-E7E2-57EC-5546F35B3783}"/>
              </a:ext>
            </a:extLst>
          </p:cNvPr>
          <p:cNvSpPr txBox="1"/>
          <p:nvPr/>
        </p:nvSpPr>
        <p:spPr>
          <a:xfrm>
            <a:off x="1115192" y="5053862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2012</a:t>
            </a:r>
            <a:endParaRPr kumimoji="1" lang="ja-JP" altLang="en-US" sz="7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4AE5D8-341B-CCB3-B956-201117003BD1}"/>
              </a:ext>
            </a:extLst>
          </p:cNvPr>
          <p:cNvSpPr txBox="1"/>
          <p:nvPr/>
        </p:nvSpPr>
        <p:spPr>
          <a:xfrm>
            <a:off x="499206" y="5054536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2010</a:t>
            </a:r>
            <a:endParaRPr kumimoji="1" lang="ja-JP" altLang="en-US" sz="7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5D342E3-7EF5-4077-9C35-6492487CC08A}"/>
              </a:ext>
            </a:extLst>
          </p:cNvPr>
          <p:cNvSpPr txBox="1"/>
          <p:nvPr/>
        </p:nvSpPr>
        <p:spPr>
          <a:xfrm>
            <a:off x="6903311" y="5043518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2021</a:t>
            </a:r>
            <a:endParaRPr kumimoji="1" lang="ja-JP" altLang="en-US" sz="7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AC8A40-3411-B5EA-67BA-6428AD848358}"/>
              </a:ext>
            </a:extLst>
          </p:cNvPr>
          <p:cNvSpPr txBox="1"/>
          <p:nvPr/>
        </p:nvSpPr>
        <p:spPr>
          <a:xfrm>
            <a:off x="7810173" y="5043178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2022</a:t>
            </a:r>
            <a:endParaRPr kumimoji="1" lang="ja-JP" altLang="en-US" sz="7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9A7520-B59C-4596-280F-DFCB0955AEEA}"/>
              </a:ext>
            </a:extLst>
          </p:cNvPr>
          <p:cNvSpPr txBox="1"/>
          <p:nvPr/>
        </p:nvSpPr>
        <p:spPr>
          <a:xfrm>
            <a:off x="8595876" y="5043178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2023</a:t>
            </a:r>
            <a:endParaRPr kumimoji="1" lang="ja-JP" altLang="en-US" sz="7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4A8EDF-2467-08B2-635B-9D119D73DE96}"/>
              </a:ext>
            </a:extLst>
          </p:cNvPr>
          <p:cNvSpPr txBox="1"/>
          <p:nvPr/>
        </p:nvSpPr>
        <p:spPr>
          <a:xfrm>
            <a:off x="6063012" y="5040558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2020</a:t>
            </a:r>
            <a:endParaRPr kumimoji="1" lang="ja-JP" altLang="en-US" sz="7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E0065C0-9535-1EF4-F44B-CA5907852932}"/>
              </a:ext>
            </a:extLst>
          </p:cNvPr>
          <p:cNvSpPr txBox="1"/>
          <p:nvPr/>
        </p:nvSpPr>
        <p:spPr>
          <a:xfrm>
            <a:off x="9559116" y="5047382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2024</a:t>
            </a:r>
            <a:endParaRPr kumimoji="1" lang="ja-JP" altLang="en-US" sz="7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BB35F9-3521-D1EB-2948-1F1FC784F380}"/>
              </a:ext>
            </a:extLst>
          </p:cNvPr>
          <p:cNvSpPr txBox="1"/>
          <p:nvPr/>
        </p:nvSpPr>
        <p:spPr>
          <a:xfrm>
            <a:off x="2163194" y="4606095"/>
            <a:ext cx="10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3862DC"/>
                </a:solidFill>
              </a:rPr>
              <a:t>Phase1</a:t>
            </a:r>
          </a:p>
          <a:p>
            <a:r>
              <a:rPr kumimoji="1" lang="en-US" altLang="ja-JP" sz="1000" dirty="0">
                <a:solidFill>
                  <a:srgbClr val="3862DC"/>
                </a:solidFill>
              </a:rPr>
              <a:t>2016.02-2016.06</a:t>
            </a:r>
            <a:endParaRPr kumimoji="1" lang="ja-JP" altLang="en-US" sz="1000" dirty="0">
              <a:solidFill>
                <a:srgbClr val="3862DC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FB73F1E-F666-2196-42E9-22049BA6FBF4}"/>
              </a:ext>
            </a:extLst>
          </p:cNvPr>
          <p:cNvSpPr txBox="1"/>
          <p:nvPr/>
        </p:nvSpPr>
        <p:spPr>
          <a:xfrm>
            <a:off x="3842880" y="4605893"/>
            <a:ext cx="10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3862DC"/>
                </a:solidFill>
              </a:rPr>
              <a:t>Phase1</a:t>
            </a:r>
          </a:p>
          <a:p>
            <a:r>
              <a:rPr kumimoji="1" lang="en-US" altLang="ja-JP" sz="1000" dirty="0">
                <a:solidFill>
                  <a:srgbClr val="3862DC"/>
                </a:solidFill>
              </a:rPr>
              <a:t>2018.03-2018.07</a:t>
            </a:r>
            <a:endParaRPr kumimoji="1" lang="ja-JP" altLang="en-US" sz="1000" dirty="0">
              <a:solidFill>
                <a:srgbClr val="3862DC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18986CB-381D-F645-D645-AC89D6A4720E}"/>
              </a:ext>
            </a:extLst>
          </p:cNvPr>
          <p:cNvSpPr txBox="1"/>
          <p:nvPr/>
        </p:nvSpPr>
        <p:spPr>
          <a:xfrm>
            <a:off x="4939362" y="4597232"/>
            <a:ext cx="10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2B39A5"/>
                </a:solidFill>
              </a:rPr>
              <a:t>Phase3 Run1</a:t>
            </a:r>
          </a:p>
          <a:p>
            <a:r>
              <a:rPr kumimoji="1" lang="en-US" altLang="ja-JP" sz="1000" dirty="0">
                <a:solidFill>
                  <a:srgbClr val="2B39A5"/>
                </a:solidFill>
              </a:rPr>
              <a:t>2019.03-2022.06</a:t>
            </a:r>
            <a:endParaRPr kumimoji="1" lang="ja-JP" altLang="en-US" sz="1000" dirty="0">
              <a:solidFill>
                <a:srgbClr val="2B39A5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E5FB3FB-8914-E657-C105-BD994A56CD2D}"/>
              </a:ext>
            </a:extLst>
          </p:cNvPr>
          <p:cNvSpPr txBox="1"/>
          <p:nvPr/>
        </p:nvSpPr>
        <p:spPr>
          <a:xfrm>
            <a:off x="9246170" y="4602973"/>
            <a:ext cx="108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2B39A5"/>
                </a:solidFill>
              </a:rPr>
              <a:t>Phase3 Run2</a:t>
            </a:r>
          </a:p>
          <a:p>
            <a:r>
              <a:rPr kumimoji="1" lang="en-US" altLang="ja-JP" sz="1000" dirty="0">
                <a:solidFill>
                  <a:srgbClr val="2B39A5"/>
                </a:solidFill>
              </a:rPr>
              <a:t>2024.01-</a:t>
            </a:r>
            <a:endParaRPr kumimoji="1" lang="ja-JP" altLang="en-US" sz="1000" dirty="0">
              <a:solidFill>
                <a:srgbClr val="2B39A5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B165B8F-B49F-15D7-77A4-476D0E9EDF11}"/>
              </a:ext>
            </a:extLst>
          </p:cNvPr>
          <p:cNvSpPr txBox="1"/>
          <p:nvPr/>
        </p:nvSpPr>
        <p:spPr>
          <a:xfrm>
            <a:off x="8128450" y="5507766"/>
            <a:ext cx="10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2B39A5"/>
                </a:solidFill>
              </a:rPr>
              <a:t>Long Shutdown 1</a:t>
            </a:r>
          </a:p>
        </p:txBody>
      </p:sp>
      <p:pic>
        <p:nvPicPr>
          <p:cNvPr id="52" name="図 51" descr="モニター, 画面, ブラック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F1740A9-8615-4F4F-30ED-A5B2B5B3FE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b="3820"/>
          <a:stretch/>
        </p:blipFill>
        <p:spPr>
          <a:xfrm>
            <a:off x="7322111" y="2821709"/>
            <a:ext cx="3478888" cy="1811206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FDB2B45-4E1D-678F-36BC-5A901E20D5E5}"/>
              </a:ext>
            </a:extLst>
          </p:cNvPr>
          <p:cNvSpPr txBox="1"/>
          <p:nvPr/>
        </p:nvSpPr>
        <p:spPr>
          <a:xfrm>
            <a:off x="7207236" y="4345571"/>
            <a:ext cx="370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hadronic event in the Phase3 </a:t>
            </a:r>
            <a:r>
              <a:rPr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2019ab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F00E07-7F58-D031-A545-993DF0D1CCE7}"/>
              </a:ext>
            </a:extLst>
          </p:cNvPr>
          <p:cNvSpPr txBox="1"/>
          <p:nvPr/>
        </p:nvSpPr>
        <p:spPr>
          <a:xfrm>
            <a:off x="10373430" y="5049654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2025</a:t>
            </a:r>
            <a:endParaRPr kumimoji="1" lang="ja-JP" altLang="en-US" sz="700" b="1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2E95AB3-C69C-ED7D-0A47-AE491D3687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7" t="18685" r="19554" b="75065"/>
          <a:stretch/>
        </p:blipFill>
        <p:spPr>
          <a:xfrm>
            <a:off x="2088107" y="4912118"/>
            <a:ext cx="7738282" cy="13268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503C5A-738C-54D8-7E83-528C375E0AFF}"/>
              </a:ext>
            </a:extLst>
          </p:cNvPr>
          <p:cNvSpPr txBox="1"/>
          <p:nvPr/>
        </p:nvSpPr>
        <p:spPr>
          <a:xfrm>
            <a:off x="11272805" y="5057920"/>
            <a:ext cx="395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/>
              <a:t>202</a:t>
            </a:r>
            <a:r>
              <a:rPr lang="en-US" altLang="ja-JP" sz="700" b="1" dirty="0"/>
              <a:t>6</a:t>
            </a:r>
            <a:endParaRPr kumimoji="1" lang="ja-JP" altLang="en-US" sz="700" b="1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D87A22-BA0E-3F46-113E-954EF67A2E05}"/>
              </a:ext>
            </a:extLst>
          </p:cNvPr>
          <p:cNvSpPr/>
          <p:nvPr/>
        </p:nvSpPr>
        <p:spPr>
          <a:xfrm>
            <a:off x="10133462" y="4749421"/>
            <a:ext cx="1952947" cy="145441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8B9E45F-FF15-00FF-2615-9460E9F8F6CD}"/>
              </a:ext>
            </a:extLst>
          </p:cNvPr>
          <p:cNvCxnSpPr>
            <a:cxnSpLocks/>
          </p:cNvCxnSpPr>
          <p:nvPr/>
        </p:nvCxnSpPr>
        <p:spPr>
          <a:xfrm flipV="1">
            <a:off x="10244900" y="5973151"/>
            <a:ext cx="0" cy="230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92D70AB-B2C5-57BE-EAE2-968E102C1EB1}"/>
              </a:ext>
            </a:extLst>
          </p:cNvPr>
          <p:cNvSpPr txBox="1"/>
          <p:nvPr/>
        </p:nvSpPr>
        <p:spPr>
          <a:xfrm>
            <a:off x="9824251" y="6202784"/>
            <a:ext cx="10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</a:rPr>
              <a:t>We are here now.</a:t>
            </a:r>
          </a:p>
        </p:txBody>
      </p:sp>
    </p:spTree>
    <p:extLst>
      <p:ext uri="{BB962C8B-B14F-4D97-AF65-F5344CB8AC3E}">
        <p14:creationId xmlns:p14="http://schemas.microsoft.com/office/powerpoint/2010/main" val="146384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75FC6-C4BB-F5DC-F0C6-0E1C934B9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ACA903D8-F26D-4D3D-3F76-D49BA04B2E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3409" y="4788298"/>
            <a:ext cx="5213445" cy="122262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D78AD7D-348C-69E8-3844-6EC56495F8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1177" y="2719694"/>
            <a:ext cx="4998616" cy="105310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939CA36-B14D-A309-E95F-C315CD85E8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704" y="1691576"/>
            <a:ext cx="5040573" cy="103797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37EAC9-3E95-200A-451D-04986D960A6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5329" r="2610" b="12331"/>
          <a:stretch/>
        </p:blipFill>
        <p:spPr>
          <a:xfrm>
            <a:off x="6890708" y="3745051"/>
            <a:ext cx="5018462" cy="105885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8634DB0-7EE2-F0D9-EFE3-A05C14F853CF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4157F5D9-5AFD-DC71-919F-99DB41E7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EA1E7C4A-BE7B-22B5-242F-DB394EB1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A47180-5A95-91CB-3E77-AFD103C1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4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9D8DF055-4F9A-4DB0-2364-3146B964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219FE4B1-D9DB-DCC5-90EB-43883BDB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EF7C67F-474A-2AD3-BE6C-C2EE45804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5AC286A1-9048-96AA-8895-276F20CAFCAA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Phase 3 commissioning history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B1C77425-B768-1434-F2FF-8799D023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065599"/>
            <a:ext cx="6684644" cy="5484051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</a:rPr>
              <a:t>Phase3 operation (2019.March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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Physics run with fully instrumented detector</a:t>
            </a: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Naming rule of Phase3 operation</a:t>
            </a:r>
          </a:p>
          <a:p>
            <a:pPr lvl="2"/>
            <a:r>
              <a:rPr lang="en-US" altLang="ja-JP" sz="1600" dirty="0"/>
              <a:t> “</a:t>
            </a:r>
            <a:r>
              <a:rPr lang="en-US" altLang="ja-JP" sz="1600" u="sng" dirty="0" err="1">
                <a:solidFill>
                  <a:srgbClr val="C00000"/>
                </a:solidFill>
              </a:rPr>
              <a:t>YYYY</a:t>
            </a:r>
            <a:r>
              <a:rPr lang="en-US" altLang="ja-JP" sz="1600" u="sng" dirty="0" err="1">
                <a:solidFill>
                  <a:schemeClr val="accent6">
                    <a:lumMod val="50000"/>
                  </a:schemeClr>
                </a:solidFill>
              </a:rPr>
              <a:t>xx</a:t>
            </a:r>
            <a:r>
              <a:rPr lang="en-US" altLang="ja-JP" sz="1600" u="sng" dirty="0">
                <a:solidFill>
                  <a:schemeClr val="accent6">
                    <a:lumMod val="50000"/>
                  </a:schemeClr>
                </a:solidFill>
              </a:rPr>
              <a:t> run</a:t>
            </a:r>
            <a:r>
              <a:rPr lang="en-US" altLang="ja-JP" sz="1600" dirty="0"/>
              <a:t>”</a:t>
            </a:r>
            <a:endParaRPr lang="ja-JP" altLang="en-US" sz="1600" dirty="0"/>
          </a:p>
          <a:p>
            <a:pPr lvl="2"/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2019/March-2022/Jun : Run1</a:t>
            </a: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2019c, 2020ab, 2020c, 2021ab, 2021c, 2022ab</a:t>
            </a: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Luminosity (peak/integrated) : 4.7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10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34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cm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-2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s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-1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/424 fb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-1</a:t>
            </a:r>
            <a:endParaRPr lang="en-US" altLang="ja-JP" sz="16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</a:t>
            </a:r>
            <a:r>
              <a:rPr lang="en-US" altLang="ja-JP" sz="1600" baseline="-25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y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*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squeezing : 0.8 mm (1 mm for most of the time)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Maximum beam current : HER/LER = 1145/1455</a:t>
            </a:r>
          </a:p>
          <a:p>
            <a:pPr lvl="2"/>
            <a:r>
              <a:rPr lang="en-US" altLang="ja-JP" sz="1600" dirty="0">
                <a:solidFill>
                  <a:srgbClr val="FF0000"/>
                </a:solidFill>
              </a:rPr>
              <a:t>Facing various challenges for luminosity improvement</a:t>
            </a:r>
          </a:p>
          <a:p>
            <a:pPr lvl="3"/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Severe beam-beam effect, Shorter beam lifetime, Lower bunch current limit, Low machine stability, Low injection efficiency, </a:t>
            </a:r>
            <a:r>
              <a:rPr lang="en-US" altLang="ja-JP" sz="1400" dirty="0">
                <a:solidFill>
                  <a:srgbClr val="FF0000"/>
                </a:solidFill>
              </a:rPr>
              <a:t>Sudden beam loss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, Aging of hardware and facilities. </a:t>
            </a: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2022-2024 : Long shutdown 1 (LS1)</a:t>
            </a: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Accelerator upgrades</a:t>
            </a: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Belle II reinforcement and maintenance</a:t>
            </a: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2024/Jan.- : Run2 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2024ab, 2024c, 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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Luminosity (peak/integrated) : 5.1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10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34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cm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-2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s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-1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/571 fb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-1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(total)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</a:t>
            </a:r>
            <a:r>
              <a:rPr lang="en-US" altLang="ja-JP" sz="1600" baseline="-25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y</a:t>
            </a:r>
            <a:r>
              <a:rPr lang="en-US" altLang="ja-JP" sz="1600" baseline="300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*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squeezing : 0.9 mm (1 mm for most of the time)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Maximum beam current : HER/LER = 1354/1699</a:t>
            </a:r>
          </a:p>
          <a:p>
            <a:pPr lvl="1"/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</a:rPr>
              <a:t>2032? : Long shutdown 2 (LS2)</a:t>
            </a:r>
          </a:p>
          <a:p>
            <a:pPr lvl="3"/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altLang="ja-JP" sz="20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kumimoji="1" lang="en-US" altLang="ja-JP" sz="2000" dirty="0">
              <a:solidFill>
                <a:srgbClr val="002060"/>
              </a:solidFill>
            </a:endParaRPr>
          </a:p>
          <a:p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8CD8B66-5C0E-FAA9-1FAE-398284E28A82}"/>
              </a:ext>
            </a:extLst>
          </p:cNvPr>
          <p:cNvSpPr txBox="1"/>
          <p:nvPr/>
        </p:nvSpPr>
        <p:spPr>
          <a:xfrm>
            <a:off x="977213" y="2223905"/>
            <a:ext cx="135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year</a:t>
            </a:r>
            <a:endParaRPr kumimoji="1" lang="ja-JP" alt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0FFA41A-849D-D1CA-C425-9803B87E625E}"/>
              </a:ext>
            </a:extLst>
          </p:cNvPr>
          <p:cNvSpPr txBox="1"/>
          <p:nvPr/>
        </p:nvSpPr>
        <p:spPr>
          <a:xfrm>
            <a:off x="2441457" y="1787469"/>
            <a:ext cx="421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: End of winter shutdown - March </a:t>
            </a:r>
          </a:p>
          <a:p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April – Start of 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shutdown</a:t>
            </a:r>
          </a:p>
          <a:p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End of 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shutdown – 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 of 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ummer shutdown</a:t>
            </a:r>
          </a:p>
          <a:p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: End of Summer shutdown – Start of winter shutdown </a:t>
            </a:r>
            <a:endParaRPr kumimoji="1" lang="ja-JP" alt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33317F1-09FE-E258-40F8-91E0DF0E69DF}"/>
              </a:ext>
            </a:extLst>
          </p:cNvPr>
          <p:cNvCxnSpPr>
            <a:cxnSpLocks/>
          </p:cNvCxnSpPr>
          <p:nvPr/>
        </p:nvCxnSpPr>
        <p:spPr>
          <a:xfrm flipH="1">
            <a:off x="1614824" y="2020093"/>
            <a:ext cx="1" cy="242166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左中かっこ 46">
            <a:extLst>
              <a:ext uri="{FF2B5EF4-FFF2-40B4-BE49-F238E27FC236}">
                <a16:creationId xmlns:a16="http://schemas.microsoft.com/office/drawing/2014/main" id="{CA3A85B7-8473-FEAC-58F8-B4D2725DBF09}"/>
              </a:ext>
            </a:extLst>
          </p:cNvPr>
          <p:cNvSpPr/>
          <p:nvPr/>
        </p:nvSpPr>
        <p:spPr>
          <a:xfrm>
            <a:off x="2380878" y="1852210"/>
            <a:ext cx="126405" cy="716708"/>
          </a:xfrm>
          <a:prstGeom prst="leftBrace">
            <a:avLst>
              <a:gd name="adj1" fmla="val 47711"/>
              <a:gd name="adj2" fmla="val 50000"/>
            </a:avLst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00B050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6073D522-BE2E-6DC5-1C43-01F2DE64F3BA}"/>
              </a:ext>
            </a:extLst>
          </p:cNvPr>
          <p:cNvCxnSpPr>
            <a:cxnSpLocks/>
          </p:cNvCxnSpPr>
          <p:nvPr/>
        </p:nvCxnSpPr>
        <p:spPr>
          <a:xfrm>
            <a:off x="1944136" y="2009894"/>
            <a:ext cx="324180" cy="200670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9D0DD7A-3BEB-82CB-B2C5-DE5C89A9FC26}"/>
              </a:ext>
            </a:extLst>
          </p:cNvPr>
          <p:cNvSpPr txBox="1"/>
          <p:nvPr/>
        </p:nvSpPr>
        <p:spPr>
          <a:xfrm>
            <a:off x="4384231" y="1592799"/>
            <a:ext cx="2057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kumimoji="1" lang="en-US" altLang="ja-JP" sz="9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end of Japanese fiscal year.</a:t>
            </a:r>
            <a:endParaRPr kumimoji="1" lang="ja-JP" altLang="en-US" sz="9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2EE051-E3AE-9267-7B6A-938818432539}"/>
              </a:ext>
            </a:extLst>
          </p:cNvPr>
          <p:cNvSpPr txBox="1"/>
          <p:nvPr/>
        </p:nvSpPr>
        <p:spPr>
          <a:xfrm rot="16200000">
            <a:off x="6198793" y="5165188"/>
            <a:ext cx="1121997" cy="24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/>
              <a:t>Int. Lumi. [ fb</a:t>
            </a:r>
            <a:r>
              <a:rPr kumimoji="1" lang="en-US" altLang="ja-JP" sz="1050" baseline="30000" dirty="0"/>
              <a:t>-1</a:t>
            </a:r>
            <a:r>
              <a:rPr kumimoji="1" lang="en-US" altLang="ja-JP" sz="1050" dirty="0"/>
              <a:t>]</a:t>
            </a:r>
            <a:endParaRPr kumimoji="1" lang="ja-JP" altLang="en-US" sz="105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E6A699-114F-C40C-1166-B3782411B21D}"/>
              </a:ext>
            </a:extLst>
          </p:cNvPr>
          <p:cNvSpPr txBox="1"/>
          <p:nvPr/>
        </p:nvSpPr>
        <p:spPr>
          <a:xfrm rot="16200000">
            <a:off x="6211341" y="4024324"/>
            <a:ext cx="1122433" cy="41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Peak</a:t>
            </a:r>
            <a:r>
              <a:rPr lang="ja-JP" altLang="en-US" sz="1050" dirty="0"/>
              <a:t> </a:t>
            </a:r>
            <a:r>
              <a:rPr kumimoji="1" lang="en-US" altLang="ja-JP" sz="1050" dirty="0"/>
              <a:t>Lumi. [</a:t>
            </a:r>
            <a:r>
              <a:rPr kumimoji="1" lang="en-US" altLang="ja-JP" sz="1050" dirty="0">
                <a:sym typeface="Symbol" panose="05050102010706020507" pitchFamily="18" charset="2"/>
              </a:rPr>
              <a:t>10</a:t>
            </a:r>
            <a:r>
              <a:rPr kumimoji="1" lang="en-US" altLang="ja-JP" sz="1050" baseline="30000" dirty="0">
                <a:sym typeface="Symbol" panose="05050102010706020507" pitchFamily="18" charset="2"/>
              </a:rPr>
              <a:t>34</a:t>
            </a:r>
            <a:r>
              <a:rPr kumimoji="1" lang="en-US" altLang="ja-JP" sz="1050" dirty="0"/>
              <a:t> cm</a:t>
            </a:r>
            <a:r>
              <a:rPr kumimoji="1" lang="en-US" altLang="ja-JP" sz="1050" baseline="30000" dirty="0"/>
              <a:t>-2</a:t>
            </a:r>
            <a:r>
              <a:rPr kumimoji="1" lang="en-US" altLang="ja-JP" sz="1050" dirty="0"/>
              <a:t>s</a:t>
            </a:r>
            <a:r>
              <a:rPr kumimoji="1" lang="en-US" altLang="ja-JP" sz="1050" baseline="30000" dirty="0"/>
              <a:t>-1</a:t>
            </a:r>
            <a:r>
              <a:rPr kumimoji="1" lang="en-US" altLang="ja-JP" sz="1050" dirty="0"/>
              <a:t>]</a:t>
            </a:r>
            <a:endParaRPr kumimoji="1" lang="ja-JP" altLang="en-US" sz="105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493D85-038B-27FC-8D2F-B5CC07F501B4}"/>
              </a:ext>
            </a:extLst>
          </p:cNvPr>
          <p:cNvSpPr txBox="1"/>
          <p:nvPr/>
        </p:nvSpPr>
        <p:spPr>
          <a:xfrm rot="16200000">
            <a:off x="6206944" y="3113090"/>
            <a:ext cx="1121997" cy="24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i="1" dirty="0"/>
              <a:t>I</a:t>
            </a:r>
            <a:r>
              <a:rPr kumimoji="1" lang="en-US" altLang="ja-JP" sz="1050" dirty="0"/>
              <a:t> [</a:t>
            </a:r>
            <a:r>
              <a:rPr lang="en-US" altLang="ja-JP" sz="1050" dirty="0"/>
              <a:t>mA</a:t>
            </a:r>
            <a:r>
              <a:rPr kumimoji="1" lang="en-US" altLang="ja-JP" sz="1050" dirty="0"/>
              <a:t>] in LER</a:t>
            </a:r>
            <a:endParaRPr kumimoji="1" lang="ja-JP" altLang="en-US" sz="105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450CFD-05C9-DAA7-21A9-28B0A7F9089C}"/>
              </a:ext>
            </a:extLst>
          </p:cNvPr>
          <p:cNvSpPr txBox="1"/>
          <p:nvPr/>
        </p:nvSpPr>
        <p:spPr>
          <a:xfrm rot="16200000">
            <a:off x="6198794" y="2101224"/>
            <a:ext cx="1121997" cy="24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i="1" dirty="0"/>
              <a:t>I</a:t>
            </a:r>
            <a:r>
              <a:rPr kumimoji="1" lang="en-US" altLang="ja-JP" sz="1050" dirty="0"/>
              <a:t> [</a:t>
            </a:r>
            <a:r>
              <a:rPr lang="en-US" altLang="ja-JP" sz="1050" dirty="0"/>
              <a:t>mA</a:t>
            </a:r>
            <a:r>
              <a:rPr kumimoji="1" lang="en-US" altLang="ja-JP" sz="1050" dirty="0"/>
              <a:t>] in HER</a:t>
            </a:r>
            <a:endParaRPr kumimoji="1" lang="ja-JP" altLang="en-US" sz="105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9944AEA-C7B6-4E3B-2B25-D5D43E6AD60A}"/>
              </a:ext>
            </a:extLst>
          </p:cNvPr>
          <p:cNvGrpSpPr/>
          <p:nvPr/>
        </p:nvGrpSpPr>
        <p:grpSpPr>
          <a:xfrm>
            <a:off x="7302742" y="5116144"/>
            <a:ext cx="813030" cy="380610"/>
            <a:chOff x="1312886" y="789187"/>
            <a:chExt cx="840795" cy="352344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6E40729-E193-DB39-E85D-994050F82BE6}"/>
                </a:ext>
              </a:extLst>
            </p:cNvPr>
            <p:cNvSpPr/>
            <p:nvPr/>
          </p:nvSpPr>
          <p:spPr>
            <a:xfrm>
              <a:off x="1312886" y="819220"/>
              <a:ext cx="715537" cy="3223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1807085-51A8-DE75-635A-7D58735D0FFB}"/>
                </a:ext>
              </a:extLst>
            </p:cNvPr>
            <p:cNvCxnSpPr/>
            <p:nvPr/>
          </p:nvCxnSpPr>
          <p:spPr>
            <a:xfrm>
              <a:off x="1345867" y="1056517"/>
              <a:ext cx="189830" cy="0"/>
            </a:xfrm>
            <a:prstGeom prst="line">
              <a:avLst/>
            </a:prstGeom>
            <a:ln w="12700">
              <a:solidFill>
                <a:srgbClr val="076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FA4ED3C-89D4-F575-6A24-889E8BCF553E}"/>
                </a:ext>
              </a:extLst>
            </p:cNvPr>
            <p:cNvCxnSpPr/>
            <p:nvPr/>
          </p:nvCxnSpPr>
          <p:spPr>
            <a:xfrm>
              <a:off x="1345867" y="922816"/>
              <a:ext cx="18983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3441230-19F5-9C38-B717-7DC9E9993A46}"/>
                </a:ext>
              </a:extLst>
            </p:cNvPr>
            <p:cNvSpPr txBox="1"/>
            <p:nvPr/>
          </p:nvSpPr>
          <p:spPr>
            <a:xfrm>
              <a:off x="1486111" y="789187"/>
              <a:ext cx="6002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recorded</a:t>
              </a:r>
              <a:endParaRPr kumimoji="1" lang="ja-JP" altLang="en-US" sz="80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2A7C1F7-ADC1-6768-60BC-086A8EE9B64E}"/>
                </a:ext>
              </a:extLst>
            </p:cNvPr>
            <p:cNvSpPr txBox="1"/>
            <p:nvPr/>
          </p:nvSpPr>
          <p:spPr>
            <a:xfrm>
              <a:off x="1486111" y="926087"/>
              <a:ext cx="6675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delivered</a:t>
              </a:r>
              <a:endParaRPr kumimoji="1" lang="ja-JP" altLang="en-US" sz="800" dirty="0"/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D14AE91-E083-2B7F-704B-130C8CC34CFB}"/>
              </a:ext>
            </a:extLst>
          </p:cNvPr>
          <p:cNvSpPr txBox="1"/>
          <p:nvPr/>
        </p:nvSpPr>
        <p:spPr>
          <a:xfrm>
            <a:off x="7063927" y="2838835"/>
            <a:ext cx="947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L</a:t>
            </a:r>
            <a:r>
              <a:rPr kumimoji="1" lang="en-US" altLang="ja-JP" sz="1050" dirty="0">
                <a:solidFill>
                  <a:srgbClr val="FF0000"/>
                </a:solidFill>
              </a:rPr>
              <a:t>ER current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550AC7B-B887-E43B-51E4-59EF39909FD5}"/>
              </a:ext>
            </a:extLst>
          </p:cNvPr>
          <p:cNvSpPr txBox="1"/>
          <p:nvPr/>
        </p:nvSpPr>
        <p:spPr>
          <a:xfrm>
            <a:off x="7139435" y="3884063"/>
            <a:ext cx="7961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accent2"/>
                </a:solidFill>
              </a:rPr>
              <a:t>Peak </a:t>
            </a:r>
            <a:r>
              <a:rPr lang="en-US" altLang="ja-JP" sz="1050" dirty="0" err="1">
                <a:solidFill>
                  <a:schemeClr val="accent2"/>
                </a:solidFill>
              </a:rPr>
              <a:t>lumi</a:t>
            </a:r>
            <a:r>
              <a:rPr lang="en-US" altLang="ja-JP" sz="1050" dirty="0">
                <a:solidFill>
                  <a:schemeClr val="accent2"/>
                </a:solidFill>
              </a:rPr>
              <a:t>.</a:t>
            </a:r>
            <a:endParaRPr kumimoji="1" lang="ja-JP" altLang="en-US" sz="1050" dirty="0">
              <a:solidFill>
                <a:schemeClr val="accent2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CE77E7B-EAAF-611D-A1A5-0A762BEBA53D}"/>
              </a:ext>
            </a:extLst>
          </p:cNvPr>
          <p:cNvSpPr txBox="1"/>
          <p:nvPr/>
        </p:nvSpPr>
        <p:spPr>
          <a:xfrm>
            <a:off x="7151977" y="4904442"/>
            <a:ext cx="10566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accent2"/>
                </a:solidFill>
              </a:rPr>
              <a:t>Integrated</a:t>
            </a:r>
            <a:r>
              <a:rPr kumimoji="1" lang="en-US" altLang="ja-JP" sz="1050" dirty="0">
                <a:solidFill>
                  <a:schemeClr val="accent2"/>
                </a:solidFill>
              </a:rPr>
              <a:t> </a:t>
            </a:r>
            <a:r>
              <a:rPr lang="en-US" altLang="ja-JP" sz="1050" dirty="0" err="1">
                <a:solidFill>
                  <a:schemeClr val="accent2"/>
                </a:solidFill>
              </a:rPr>
              <a:t>lumi</a:t>
            </a:r>
            <a:r>
              <a:rPr lang="en-US" altLang="ja-JP" sz="1050" dirty="0">
                <a:solidFill>
                  <a:schemeClr val="accent2"/>
                </a:solidFill>
              </a:rPr>
              <a:t>.</a:t>
            </a:r>
            <a:endParaRPr kumimoji="1" lang="ja-JP" altLang="en-US" sz="1050" dirty="0">
              <a:solidFill>
                <a:schemeClr val="accent2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D27F341-D3ED-723A-C449-6EF07A3B39DF}"/>
              </a:ext>
            </a:extLst>
          </p:cNvPr>
          <p:cNvSpPr txBox="1"/>
          <p:nvPr/>
        </p:nvSpPr>
        <p:spPr>
          <a:xfrm>
            <a:off x="9373712" y="1946851"/>
            <a:ext cx="687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rgbClr val="0000FF"/>
                </a:solidFill>
              </a:rPr>
              <a:t>1145 mA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B3B9957-F9CD-696A-232B-1D37CC4530C7}"/>
              </a:ext>
            </a:extLst>
          </p:cNvPr>
          <p:cNvSpPr txBox="1"/>
          <p:nvPr/>
        </p:nvSpPr>
        <p:spPr>
          <a:xfrm>
            <a:off x="9177377" y="2808679"/>
            <a:ext cx="7300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rgbClr val="FF0000"/>
                </a:solidFill>
              </a:rPr>
              <a:t>1455 mA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601E8332-A8B6-B880-572E-BA8D9DFD30A9}"/>
              </a:ext>
            </a:extLst>
          </p:cNvPr>
          <p:cNvSpPr txBox="1"/>
          <p:nvPr/>
        </p:nvSpPr>
        <p:spPr>
          <a:xfrm>
            <a:off x="9086853" y="3807658"/>
            <a:ext cx="1261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accent2"/>
                </a:solidFill>
              </a:rPr>
              <a:t>4.7</a:t>
            </a:r>
            <a:r>
              <a:rPr lang="en-US" altLang="ja-JP" sz="1050" dirty="0">
                <a:solidFill>
                  <a:schemeClr val="accent2"/>
                </a:solidFill>
                <a:sym typeface="Symbol" panose="05050102010706020507" pitchFamily="18" charset="2"/>
              </a:rPr>
              <a:t>10</a:t>
            </a:r>
            <a:r>
              <a:rPr lang="en-US" altLang="ja-JP" sz="105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34</a:t>
            </a:r>
            <a:r>
              <a:rPr lang="en-US" altLang="ja-JP" sz="1050" dirty="0">
                <a:solidFill>
                  <a:schemeClr val="accent2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05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-2</a:t>
            </a:r>
            <a:r>
              <a:rPr lang="en-US" altLang="ja-JP" sz="1050" dirty="0">
                <a:solidFill>
                  <a:schemeClr val="accent2"/>
                </a:solidFill>
                <a:sym typeface="Symbol" panose="05050102010706020507" pitchFamily="18" charset="2"/>
              </a:rPr>
              <a:t>s</a:t>
            </a:r>
            <a:r>
              <a:rPr lang="en-US" altLang="ja-JP" sz="105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-1</a:t>
            </a:r>
            <a:endParaRPr kumimoji="1" lang="ja-JP" altLang="en-US" sz="1050" baseline="30000" dirty="0">
              <a:solidFill>
                <a:schemeClr val="accent2"/>
              </a:solidFill>
            </a:endParaRP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FFED1F05-72AC-C038-B0F9-F67717B81C05}"/>
              </a:ext>
            </a:extLst>
          </p:cNvPr>
          <p:cNvSpPr txBox="1"/>
          <p:nvPr/>
        </p:nvSpPr>
        <p:spPr>
          <a:xfrm>
            <a:off x="9088046" y="5094956"/>
            <a:ext cx="6766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accent2"/>
                </a:solidFill>
              </a:rPr>
              <a:t>424 fb</a:t>
            </a:r>
            <a:r>
              <a:rPr lang="en-US" altLang="ja-JP" sz="1050" baseline="30000" dirty="0">
                <a:solidFill>
                  <a:schemeClr val="accent2"/>
                </a:solidFill>
              </a:rPr>
              <a:t>-1</a:t>
            </a:r>
            <a:endParaRPr kumimoji="1" lang="ja-JP" altLang="en-US" sz="1050" baseline="30000" dirty="0">
              <a:solidFill>
                <a:schemeClr val="accent2"/>
              </a:solidFill>
            </a:endParaRPr>
          </a:p>
        </p:txBody>
      </p: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89B2C653-7FE8-D544-C6EC-D59F5C054C41}"/>
              </a:ext>
            </a:extLst>
          </p:cNvPr>
          <p:cNvSpPr txBox="1"/>
          <p:nvPr/>
        </p:nvSpPr>
        <p:spPr>
          <a:xfrm>
            <a:off x="9145987" y="1198426"/>
            <a:ext cx="6470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/>
              <a:t>Phase 3</a:t>
            </a:r>
            <a:endParaRPr kumimoji="1" lang="ja-JP" altLang="en-US" sz="1050" dirty="0"/>
          </a:p>
        </p:txBody>
      </p:sp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02DD9EF6-B0EE-CCF0-B0F2-671E627E082B}"/>
              </a:ext>
            </a:extLst>
          </p:cNvPr>
          <p:cNvSpPr txBox="1"/>
          <p:nvPr/>
        </p:nvSpPr>
        <p:spPr>
          <a:xfrm>
            <a:off x="11106619" y="2768712"/>
            <a:ext cx="7300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rgbClr val="FF0000"/>
                </a:solidFill>
              </a:rPr>
              <a:t>1699 mA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057" name="テキスト ボックス 1056">
            <a:extLst>
              <a:ext uri="{FF2B5EF4-FFF2-40B4-BE49-F238E27FC236}">
                <a16:creationId xmlns:a16="http://schemas.microsoft.com/office/drawing/2014/main" id="{58C2AC2F-08BE-0AEF-1733-27FE2B0FF8AA}"/>
              </a:ext>
            </a:extLst>
          </p:cNvPr>
          <p:cNvSpPr txBox="1"/>
          <p:nvPr/>
        </p:nvSpPr>
        <p:spPr>
          <a:xfrm>
            <a:off x="11013355" y="3814770"/>
            <a:ext cx="1214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accent2"/>
                </a:solidFill>
              </a:rPr>
              <a:t>5.1</a:t>
            </a:r>
            <a:r>
              <a:rPr lang="en-US" altLang="ja-JP" sz="1050" dirty="0">
                <a:solidFill>
                  <a:schemeClr val="accent2"/>
                </a:solidFill>
                <a:sym typeface="Symbol" panose="05050102010706020507" pitchFamily="18" charset="2"/>
              </a:rPr>
              <a:t>10</a:t>
            </a:r>
            <a:r>
              <a:rPr lang="en-US" altLang="ja-JP" sz="105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34</a:t>
            </a:r>
            <a:r>
              <a:rPr lang="en-US" altLang="ja-JP" sz="1050" dirty="0">
                <a:solidFill>
                  <a:schemeClr val="accent2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05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-2</a:t>
            </a:r>
            <a:r>
              <a:rPr lang="en-US" altLang="ja-JP" sz="1050" dirty="0">
                <a:solidFill>
                  <a:schemeClr val="accent2"/>
                </a:solidFill>
                <a:sym typeface="Symbol" panose="05050102010706020507" pitchFamily="18" charset="2"/>
              </a:rPr>
              <a:t>s</a:t>
            </a:r>
            <a:r>
              <a:rPr lang="en-US" altLang="ja-JP" sz="105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-1</a:t>
            </a:r>
            <a:endParaRPr kumimoji="1" lang="ja-JP" altLang="en-US" sz="1050" baseline="30000" dirty="0">
              <a:solidFill>
                <a:schemeClr val="accent2"/>
              </a:solidFill>
            </a:endParaRPr>
          </a:p>
        </p:txBody>
      </p:sp>
      <p:sp>
        <p:nvSpPr>
          <p:cNvPr id="1059" name="テキスト ボックス 1058">
            <a:extLst>
              <a:ext uri="{FF2B5EF4-FFF2-40B4-BE49-F238E27FC236}">
                <a16:creationId xmlns:a16="http://schemas.microsoft.com/office/drawing/2014/main" id="{19DD5DAB-2C95-9ABB-E9B9-BCA278E10822}"/>
              </a:ext>
            </a:extLst>
          </p:cNvPr>
          <p:cNvSpPr txBox="1"/>
          <p:nvPr/>
        </p:nvSpPr>
        <p:spPr>
          <a:xfrm>
            <a:off x="11079993" y="5144197"/>
            <a:ext cx="6766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accent2"/>
                </a:solidFill>
              </a:rPr>
              <a:t>571 fb</a:t>
            </a:r>
            <a:r>
              <a:rPr lang="en-US" altLang="ja-JP" sz="1050" baseline="30000" dirty="0">
                <a:solidFill>
                  <a:schemeClr val="accent2"/>
                </a:solidFill>
              </a:rPr>
              <a:t>-1</a:t>
            </a:r>
            <a:endParaRPr kumimoji="1" lang="ja-JP" altLang="en-US" sz="1050" baseline="30000" dirty="0">
              <a:solidFill>
                <a:schemeClr val="accent2"/>
              </a:solidFill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B708BC3-5B4C-6962-0DF4-BE23E88E677F}"/>
              </a:ext>
            </a:extLst>
          </p:cNvPr>
          <p:cNvGrpSpPr/>
          <p:nvPr/>
        </p:nvGrpSpPr>
        <p:grpSpPr>
          <a:xfrm>
            <a:off x="6998184" y="1337543"/>
            <a:ext cx="4706032" cy="743525"/>
            <a:chOff x="6998184" y="1337543"/>
            <a:chExt cx="5407659" cy="743525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42A09FF-19E1-D0B6-BEFF-E43748B7CDFE}"/>
                </a:ext>
              </a:extLst>
            </p:cNvPr>
            <p:cNvSpPr txBox="1"/>
            <p:nvPr/>
          </p:nvSpPr>
          <p:spPr>
            <a:xfrm>
              <a:off x="6998184" y="1458474"/>
              <a:ext cx="7483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rgbClr val="0070C0"/>
                  </a:solidFill>
                </a:rPr>
                <a:t>2019ab</a:t>
              </a:r>
              <a:endParaRPr kumimoji="1" lang="ja-JP" altLang="en-US" sz="900" dirty="0">
                <a:solidFill>
                  <a:srgbClr val="0070C0"/>
                </a:solidFill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9B4DB75-FE3E-719C-A814-84B5288E17FE}"/>
                </a:ext>
              </a:extLst>
            </p:cNvPr>
            <p:cNvSpPr txBox="1"/>
            <p:nvPr/>
          </p:nvSpPr>
          <p:spPr>
            <a:xfrm>
              <a:off x="7776997" y="1458474"/>
              <a:ext cx="7483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rgbClr val="0070C0"/>
                  </a:solidFill>
                </a:rPr>
                <a:t>2020ab</a:t>
              </a:r>
              <a:endParaRPr kumimoji="1" lang="ja-JP" altLang="en-US" sz="900" dirty="0">
                <a:solidFill>
                  <a:srgbClr val="0070C0"/>
                </a:solidFill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9A3B849-5785-E98D-265F-C0040FCC307B}"/>
                </a:ext>
              </a:extLst>
            </p:cNvPr>
            <p:cNvSpPr txBox="1"/>
            <p:nvPr/>
          </p:nvSpPr>
          <p:spPr>
            <a:xfrm>
              <a:off x="8600081" y="1458474"/>
              <a:ext cx="7483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rgbClr val="0070C0"/>
                  </a:solidFill>
                </a:rPr>
                <a:t>2021ab</a:t>
              </a:r>
              <a:endParaRPr kumimoji="1" lang="ja-JP" altLang="en-US" sz="900" dirty="0">
                <a:solidFill>
                  <a:srgbClr val="0070C0"/>
                </a:solidFill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68A23FA-49FC-FC54-4155-5ECAA20567F8}"/>
                </a:ext>
              </a:extLst>
            </p:cNvPr>
            <p:cNvSpPr txBox="1"/>
            <p:nvPr/>
          </p:nvSpPr>
          <p:spPr>
            <a:xfrm>
              <a:off x="9428790" y="1465525"/>
              <a:ext cx="7483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rgbClr val="0070C0"/>
                  </a:solidFill>
                </a:rPr>
                <a:t>2022ab</a:t>
              </a:r>
              <a:endParaRPr kumimoji="1" lang="ja-JP" altLang="en-US" sz="900" dirty="0">
                <a:solidFill>
                  <a:srgbClr val="0070C0"/>
                </a:solidFill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D1458CA-1EAF-9869-7FF7-35E2C084F121}"/>
                </a:ext>
              </a:extLst>
            </p:cNvPr>
            <p:cNvSpPr txBox="1"/>
            <p:nvPr/>
          </p:nvSpPr>
          <p:spPr>
            <a:xfrm>
              <a:off x="7441833" y="1449109"/>
              <a:ext cx="647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chemeClr val="accent6"/>
                  </a:solidFill>
                </a:rPr>
                <a:t>2019c</a:t>
              </a:r>
              <a:endParaRPr kumimoji="1" lang="ja-JP" altLang="en-US" sz="900" dirty="0">
                <a:solidFill>
                  <a:schemeClr val="accent6"/>
                </a:solidFill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0763441-7825-0D50-2167-ED6E5FF16A12}"/>
                </a:ext>
              </a:extLst>
            </p:cNvPr>
            <p:cNvSpPr txBox="1"/>
            <p:nvPr/>
          </p:nvSpPr>
          <p:spPr>
            <a:xfrm>
              <a:off x="8240472" y="1459609"/>
              <a:ext cx="647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chemeClr val="accent6"/>
                  </a:solidFill>
                </a:rPr>
                <a:t>2020c</a:t>
              </a:r>
              <a:endParaRPr kumimoji="1" lang="ja-JP" altLang="en-US" sz="900" dirty="0">
                <a:solidFill>
                  <a:schemeClr val="accent6"/>
                </a:solidFill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B58F5D2-1E3A-B677-8306-77BAB97AECF5}"/>
                </a:ext>
              </a:extLst>
            </p:cNvPr>
            <p:cNvSpPr txBox="1"/>
            <p:nvPr/>
          </p:nvSpPr>
          <p:spPr>
            <a:xfrm>
              <a:off x="9069733" y="1458474"/>
              <a:ext cx="647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chemeClr val="accent6"/>
                  </a:solidFill>
                </a:rPr>
                <a:t>2021c</a:t>
              </a:r>
              <a:endParaRPr kumimoji="1" lang="ja-JP" altLang="en-US" sz="900" dirty="0">
                <a:solidFill>
                  <a:schemeClr val="accent6"/>
                </a:solidFill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B3D30325-212F-8CBE-8EB6-ABB05600AEEB}"/>
                </a:ext>
              </a:extLst>
            </p:cNvPr>
            <p:cNvSpPr txBox="1"/>
            <p:nvPr/>
          </p:nvSpPr>
          <p:spPr>
            <a:xfrm>
              <a:off x="10945684" y="1455956"/>
              <a:ext cx="647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rgbClr val="0070C0"/>
                  </a:solidFill>
                </a:rPr>
                <a:t>2024ab</a:t>
              </a:r>
              <a:endParaRPr kumimoji="1" lang="ja-JP" altLang="en-US" sz="900" dirty="0">
                <a:solidFill>
                  <a:srgbClr val="0070C0"/>
                </a:solidFill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07A6094-0007-6965-D62D-0EADEF05FC42}"/>
                </a:ext>
              </a:extLst>
            </p:cNvPr>
            <p:cNvSpPr txBox="1"/>
            <p:nvPr/>
          </p:nvSpPr>
          <p:spPr>
            <a:xfrm>
              <a:off x="7082367" y="1787505"/>
              <a:ext cx="9471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>
                  <a:solidFill>
                    <a:srgbClr val="0000FF"/>
                  </a:solidFill>
                </a:rPr>
                <a:t>HER current</a:t>
              </a:r>
              <a:endParaRPr kumimoji="1" lang="ja-JP" alt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026" name="テキスト ボックス 1025">
              <a:extLst>
                <a:ext uri="{FF2B5EF4-FFF2-40B4-BE49-F238E27FC236}">
                  <a16:creationId xmlns:a16="http://schemas.microsoft.com/office/drawing/2014/main" id="{8C086A00-A7E5-6FDF-3DC8-B0F739170DE1}"/>
                </a:ext>
              </a:extLst>
            </p:cNvPr>
            <p:cNvSpPr txBox="1"/>
            <p:nvPr/>
          </p:nvSpPr>
          <p:spPr>
            <a:xfrm>
              <a:off x="10134408" y="1458474"/>
              <a:ext cx="647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rgbClr val="C00000"/>
                  </a:solidFill>
                </a:rPr>
                <a:t>LS1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  <p:cxnSp>
          <p:nvCxnSpPr>
            <p:cNvPr id="1027" name="直線矢印コネクタ 1026">
              <a:extLst>
                <a:ext uri="{FF2B5EF4-FFF2-40B4-BE49-F238E27FC236}">
                  <a16:creationId xmlns:a16="http://schemas.microsoft.com/office/drawing/2014/main" id="{9CC165D7-D177-6542-207F-8EE034FB6063}"/>
                </a:ext>
              </a:extLst>
            </p:cNvPr>
            <p:cNvCxnSpPr>
              <a:cxnSpLocks/>
            </p:cNvCxnSpPr>
            <p:nvPr/>
          </p:nvCxnSpPr>
          <p:spPr>
            <a:xfrm>
              <a:off x="9873787" y="1696442"/>
              <a:ext cx="1204527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直線矢印コネクタ 1027">
              <a:extLst>
                <a:ext uri="{FF2B5EF4-FFF2-40B4-BE49-F238E27FC236}">
                  <a16:creationId xmlns:a16="http://schemas.microsoft.com/office/drawing/2014/main" id="{62A1FA4C-089D-3A7E-5A81-905B4109B8A8}"/>
                </a:ext>
              </a:extLst>
            </p:cNvPr>
            <p:cNvCxnSpPr>
              <a:cxnSpLocks/>
            </p:cNvCxnSpPr>
            <p:nvPr/>
          </p:nvCxnSpPr>
          <p:spPr>
            <a:xfrm>
              <a:off x="7163186" y="1696442"/>
              <a:ext cx="392771" cy="0"/>
            </a:xfrm>
            <a:prstGeom prst="straightConnector1">
              <a:avLst/>
            </a:prstGeom>
            <a:ln w="12700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直線矢印コネクタ 1028">
              <a:extLst>
                <a:ext uri="{FF2B5EF4-FFF2-40B4-BE49-F238E27FC236}">
                  <a16:creationId xmlns:a16="http://schemas.microsoft.com/office/drawing/2014/main" id="{A3BD55B8-40AA-2B54-8069-8292AB59DCA0}"/>
                </a:ext>
              </a:extLst>
            </p:cNvPr>
            <p:cNvCxnSpPr>
              <a:cxnSpLocks/>
            </p:cNvCxnSpPr>
            <p:nvPr/>
          </p:nvCxnSpPr>
          <p:spPr>
            <a:xfrm>
              <a:off x="7994650" y="1696442"/>
              <a:ext cx="323599" cy="0"/>
            </a:xfrm>
            <a:prstGeom prst="straightConnector1">
              <a:avLst/>
            </a:prstGeom>
            <a:ln w="12700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線矢印コネクタ 1029">
              <a:extLst>
                <a:ext uri="{FF2B5EF4-FFF2-40B4-BE49-F238E27FC236}">
                  <a16:creationId xmlns:a16="http://schemas.microsoft.com/office/drawing/2014/main" id="{772BD43D-11DF-01E8-8B75-D4B89447A457}"/>
                </a:ext>
              </a:extLst>
            </p:cNvPr>
            <p:cNvCxnSpPr>
              <a:cxnSpLocks/>
            </p:cNvCxnSpPr>
            <p:nvPr/>
          </p:nvCxnSpPr>
          <p:spPr>
            <a:xfrm>
              <a:off x="8762163" y="1696442"/>
              <a:ext cx="399733" cy="0"/>
            </a:xfrm>
            <a:prstGeom prst="straightConnector1">
              <a:avLst/>
            </a:prstGeom>
            <a:ln w="12700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直線矢印コネクタ 1031">
              <a:extLst>
                <a:ext uri="{FF2B5EF4-FFF2-40B4-BE49-F238E27FC236}">
                  <a16:creationId xmlns:a16="http://schemas.microsoft.com/office/drawing/2014/main" id="{D349E9B1-4708-19BA-2146-10BE6338C84A}"/>
                </a:ext>
              </a:extLst>
            </p:cNvPr>
            <p:cNvCxnSpPr>
              <a:cxnSpLocks/>
            </p:cNvCxnSpPr>
            <p:nvPr/>
          </p:nvCxnSpPr>
          <p:spPr>
            <a:xfrm>
              <a:off x="9515836" y="1696442"/>
              <a:ext cx="357951" cy="0"/>
            </a:xfrm>
            <a:prstGeom prst="straightConnector1">
              <a:avLst/>
            </a:prstGeom>
            <a:ln w="12700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直線矢印コネクタ 1041">
              <a:extLst>
                <a:ext uri="{FF2B5EF4-FFF2-40B4-BE49-F238E27FC236}">
                  <a16:creationId xmlns:a16="http://schemas.microsoft.com/office/drawing/2014/main" id="{14A21C53-B549-D972-7231-6B13DBD9339D}"/>
                </a:ext>
              </a:extLst>
            </p:cNvPr>
            <p:cNvCxnSpPr>
              <a:cxnSpLocks/>
            </p:cNvCxnSpPr>
            <p:nvPr/>
          </p:nvCxnSpPr>
          <p:spPr>
            <a:xfrm>
              <a:off x="11064047" y="1696412"/>
              <a:ext cx="368448" cy="0"/>
            </a:xfrm>
            <a:prstGeom prst="straightConnector1">
              <a:avLst/>
            </a:prstGeom>
            <a:ln w="12700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直線矢印コネクタ 1043">
              <a:extLst>
                <a:ext uri="{FF2B5EF4-FFF2-40B4-BE49-F238E27FC236}">
                  <a16:creationId xmlns:a16="http://schemas.microsoft.com/office/drawing/2014/main" id="{AC8DE85C-3126-1E52-F02B-7FE39D7FB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6034" y="1696357"/>
              <a:ext cx="180561" cy="3759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直線矢印コネクタ 1044">
              <a:extLst>
                <a:ext uri="{FF2B5EF4-FFF2-40B4-BE49-F238E27FC236}">
                  <a16:creationId xmlns:a16="http://schemas.microsoft.com/office/drawing/2014/main" id="{4E7C26A7-2FD5-948F-EB8C-A028F887C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2359" y="1696442"/>
              <a:ext cx="221370" cy="320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直線矢印コネクタ 1046">
              <a:extLst>
                <a:ext uri="{FF2B5EF4-FFF2-40B4-BE49-F238E27FC236}">
                  <a16:creationId xmlns:a16="http://schemas.microsoft.com/office/drawing/2014/main" id="{5EFADBB1-38D0-139D-D175-5062E9177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535" y="1696442"/>
              <a:ext cx="180561" cy="3759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直線矢印コネクタ 1048">
              <a:extLst>
                <a:ext uri="{FF2B5EF4-FFF2-40B4-BE49-F238E27FC236}">
                  <a16:creationId xmlns:a16="http://schemas.microsoft.com/office/drawing/2014/main" id="{9F8219FA-AFCB-3561-9B07-F70B40128379}"/>
                </a:ext>
              </a:extLst>
            </p:cNvPr>
            <p:cNvCxnSpPr>
              <a:cxnSpLocks/>
            </p:cNvCxnSpPr>
            <p:nvPr/>
          </p:nvCxnSpPr>
          <p:spPr>
            <a:xfrm>
              <a:off x="7082367" y="1340023"/>
              <a:ext cx="476071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直線矢印コネクタ 1051">
              <a:extLst>
                <a:ext uri="{FF2B5EF4-FFF2-40B4-BE49-F238E27FC236}">
                  <a16:creationId xmlns:a16="http://schemas.microsoft.com/office/drawing/2014/main" id="{2B523542-FCFF-2DD2-7B1C-7C665F4D68D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3080" y="1337543"/>
              <a:ext cx="2342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6" name="テキスト ボックス 1055">
              <a:extLst>
                <a:ext uri="{FF2B5EF4-FFF2-40B4-BE49-F238E27FC236}">
                  <a16:creationId xmlns:a16="http://schemas.microsoft.com/office/drawing/2014/main" id="{8DC552FB-7C02-F022-CB7A-DF84F69AF4E7}"/>
                </a:ext>
              </a:extLst>
            </p:cNvPr>
            <p:cNvSpPr txBox="1"/>
            <p:nvPr/>
          </p:nvSpPr>
          <p:spPr>
            <a:xfrm>
              <a:off x="11458662" y="1827152"/>
              <a:ext cx="9471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>
                  <a:solidFill>
                    <a:srgbClr val="0000FF"/>
                  </a:solidFill>
                </a:rPr>
                <a:t>135</a:t>
              </a:r>
              <a:r>
                <a:rPr lang="en-US" altLang="ja-JP" sz="1050" dirty="0">
                  <a:solidFill>
                    <a:srgbClr val="0000FF"/>
                  </a:solidFill>
                </a:rPr>
                <a:t>4</a:t>
              </a:r>
              <a:r>
                <a:rPr kumimoji="1" lang="en-US" altLang="ja-JP" sz="1050" dirty="0">
                  <a:solidFill>
                    <a:srgbClr val="0000FF"/>
                  </a:solidFill>
                </a:rPr>
                <a:t> mA</a:t>
              </a:r>
              <a:endParaRPr kumimoji="1" lang="ja-JP" altLang="en-US" sz="1050" dirty="0">
                <a:solidFill>
                  <a:srgbClr val="0000FF"/>
                </a:solidFill>
              </a:endParaRPr>
            </a:p>
          </p:txBody>
        </p:sp>
        <p:cxnSp>
          <p:nvCxnSpPr>
            <p:cNvPr id="1063" name="直線矢印コネクタ 1062">
              <a:extLst>
                <a:ext uri="{FF2B5EF4-FFF2-40B4-BE49-F238E27FC236}">
                  <a16:creationId xmlns:a16="http://schemas.microsoft.com/office/drawing/2014/main" id="{724C9C73-BBFE-ADB3-96CB-CD00354730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20750" y="1689757"/>
              <a:ext cx="180561" cy="3759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" name="テキスト ボックス 1064">
              <a:extLst>
                <a:ext uri="{FF2B5EF4-FFF2-40B4-BE49-F238E27FC236}">
                  <a16:creationId xmlns:a16="http://schemas.microsoft.com/office/drawing/2014/main" id="{6ECDE6E1-F9E3-5BE5-8181-8A509B1193E4}"/>
                </a:ext>
              </a:extLst>
            </p:cNvPr>
            <p:cNvSpPr txBox="1"/>
            <p:nvPr/>
          </p:nvSpPr>
          <p:spPr>
            <a:xfrm>
              <a:off x="11378702" y="1441050"/>
              <a:ext cx="6470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chemeClr val="accent6"/>
                  </a:solidFill>
                </a:rPr>
                <a:t>2024c</a:t>
              </a:r>
              <a:endParaRPr kumimoji="1" lang="ja-JP" altLang="en-US" sz="9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3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30DC0-1BE3-DC76-69A2-25C898F5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A15BEDBA-42BF-FC63-8698-2AE6D0E6FB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8595" r="1741"/>
          <a:stretch/>
        </p:blipFill>
        <p:spPr>
          <a:xfrm>
            <a:off x="5661747" y="1479051"/>
            <a:ext cx="6474953" cy="41023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CB1EA43-7E85-9D24-4706-7B2E4AD4B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32E0050-22EF-FD23-6A46-A5703B89BAFB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031C5050-06A0-AA37-C8C7-9DA37171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120E4386-F789-7124-7DCA-06D18E96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3065DF-6163-FCF0-5EF6-81456371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5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D4F80455-75A8-4DAC-E7DF-4643A479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3FF8B1A8-BB8A-231D-A7A1-9830181B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8F55CEF-BDDB-2169-E002-756781AAAC8B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2024ab &amp; 2024c run overview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F66B658-4174-907E-F3C3-80498C2857CF}"/>
              </a:ext>
            </a:extLst>
          </p:cNvPr>
          <p:cNvSpPr txBox="1">
            <a:spLocks/>
          </p:cNvSpPr>
          <p:nvPr/>
        </p:nvSpPr>
        <p:spPr>
          <a:xfrm>
            <a:off x="139091" y="1100707"/>
            <a:ext cx="5762272" cy="5289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70C0"/>
                </a:solidFill>
                <a:sym typeface="Symbol" panose="05050102010706020507" pitchFamily="18" charset="2"/>
              </a:rPr>
              <a:t>2024ab run : 2024/Jan./29 – July/1, 155 days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Start-up after a long shutdown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First demonstration of the effectiveness of the NLC system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Peak luminosity : 4.4710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34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-2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s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Maximum beam current : HER/LER = 1210/1539 mA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y*-squeezing (Vertical -function at IP) : 0.9 mm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Mostly operated with y* = 1.0 mm</a:t>
            </a:r>
            <a:endParaRPr lang="en-US" altLang="ja-JP" sz="2600" dirty="0">
              <a:sym typeface="Symbol" panose="05050102010706020507" pitchFamily="18" charset="2"/>
            </a:endParaRP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Struggled with Sudden Beam Loss, poor injection efficiency, low machine stability</a:t>
            </a:r>
          </a:p>
          <a:p>
            <a:r>
              <a:rPr lang="en-US" altLang="ja-JP" sz="2000" dirty="0">
                <a:solidFill>
                  <a:srgbClr val="7030A0"/>
                </a:solidFill>
                <a:sym typeface="Symbol" panose="05050102010706020507" pitchFamily="18" charset="2"/>
              </a:rPr>
              <a:t>Summer shutdown</a:t>
            </a:r>
          </a:p>
          <a:p>
            <a:pPr lvl="1"/>
            <a:r>
              <a:rPr lang="en-US" altLang="ja-JP" sz="1600" dirty="0">
                <a:solidFill>
                  <a:srgbClr val="002060"/>
                </a:solidFill>
                <a:sym typeface="Symbol" panose="05050102010706020507" pitchFamily="18" charset="2"/>
              </a:rPr>
              <a:t>Upside-down rotation of beam chambers with electron clearing electrodes at Oho wiggler section</a:t>
            </a:r>
          </a:p>
          <a:p>
            <a:r>
              <a:rPr lang="en-US" altLang="ja-JP" sz="2000" dirty="0">
                <a:solidFill>
                  <a:srgbClr val="00B050"/>
                </a:solidFill>
                <a:sym typeface="Symbol" panose="05050102010706020507" pitchFamily="18" charset="2"/>
              </a:rPr>
              <a:t>2024c run : 2024/Oct./9 – Dec. /27, 79 days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Target luminosity : 110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35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-2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s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More time was spent on machine studies than on physics run.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Verification of SBL measures during summer shutdown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Machine studies to increase beam currents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Machine studies to investigate HER vertical beam blowup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Peak luminosity : 5.110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34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 cm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-2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s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-1 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(Belle II HV off)</a:t>
            </a:r>
          </a:p>
          <a:p>
            <a:pPr lvl="2"/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We updated our record!!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Maximum beam current : HER/LER = 1354/1699 mA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</a:t>
            </a:r>
            <a:r>
              <a:rPr lang="en-US" altLang="ja-JP" sz="18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y</a:t>
            </a:r>
            <a:r>
              <a:rPr lang="en-US" altLang="ja-JP" sz="18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*</a:t>
            </a:r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-squeezing (Vertical -function at IP) : 1.0 mm</a:t>
            </a:r>
          </a:p>
          <a:p>
            <a:pPr lvl="1"/>
            <a:r>
              <a:rPr lang="en-US" altLang="ja-JP" sz="1800" dirty="0">
                <a:solidFill>
                  <a:srgbClr val="002060"/>
                </a:solidFill>
                <a:sym typeface="Symbol" panose="05050102010706020507" pitchFamily="18" charset="2"/>
              </a:rPr>
              <a:t>Still struggled with SBL</a:t>
            </a:r>
          </a:p>
          <a:p>
            <a:pPr lvl="2"/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But, it was found out that the </a:t>
            </a:r>
            <a:r>
              <a:rPr lang="en-US" altLang="ja-JP" sz="1400" dirty="0" err="1">
                <a:solidFill>
                  <a:srgbClr val="FF0000"/>
                </a:solidFill>
                <a:sym typeface="Symbol" panose="05050102010706020507" pitchFamily="18" charset="2"/>
              </a:rPr>
              <a:t>VACseal</a:t>
            </a:r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 is a most likely cause of SBL.</a:t>
            </a: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D0840FE-0A78-B1DF-2282-AD658DD0F9DA}"/>
              </a:ext>
            </a:extLst>
          </p:cNvPr>
          <p:cNvSpPr txBox="1"/>
          <p:nvPr/>
        </p:nvSpPr>
        <p:spPr>
          <a:xfrm>
            <a:off x="6326981" y="1544060"/>
            <a:ext cx="9408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HER</a:t>
            </a:r>
            <a:r>
              <a:rPr lang="ja-JP" altLang="en-US" sz="11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ja-JP" sz="11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Current</a:t>
            </a:r>
            <a:endParaRPr kumimoji="1" lang="ja-JP" altLang="en-US" sz="1100" b="1" dirty="0">
              <a:solidFill>
                <a:srgbClr val="FF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792250A-AEB5-1D75-B440-2023FF2A3A09}"/>
              </a:ext>
            </a:extLst>
          </p:cNvPr>
          <p:cNvSpPr txBox="1"/>
          <p:nvPr/>
        </p:nvSpPr>
        <p:spPr>
          <a:xfrm>
            <a:off x="6326981" y="2591899"/>
            <a:ext cx="9238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L</a:t>
            </a:r>
            <a:r>
              <a:rPr kumimoji="1" lang="en-US" altLang="ja-JP" sz="11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ER</a:t>
            </a:r>
            <a:r>
              <a:rPr lang="ja-JP" altLang="en-US" sz="11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ja-JP" sz="11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Current</a:t>
            </a:r>
            <a:endParaRPr kumimoji="1" lang="ja-JP" altLang="en-US" sz="1100" b="1" dirty="0">
              <a:solidFill>
                <a:srgbClr val="FF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638D549-CAE4-1A9D-D1B3-C1FECE6F5DE1}"/>
              </a:ext>
            </a:extLst>
          </p:cNvPr>
          <p:cNvSpPr txBox="1"/>
          <p:nvPr/>
        </p:nvSpPr>
        <p:spPr>
          <a:xfrm>
            <a:off x="6380685" y="3707607"/>
            <a:ext cx="1141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solidFill>
                  <a:srgbClr val="EEAA00"/>
                </a:solidFill>
              </a:rPr>
              <a:t>Peak Luminosity</a:t>
            </a:r>
            <a:endParaRPr kumimoji="1" lang="ja-JP" altLang="en-US" sz="1100" b="1" dirty="0">
              <a:solidFill>
                <a:srgbClr val="EEAA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971AC3-80CD-AC2C-C2D7-B43E9E52D73B}"/>
              </a:ext>
            </a:extLst>
          </p:cNvPr>
          <p:cNvSpPr txBox="1"/>
          <p:nvPr/>
        </p:nvSpPr>
        <p:spPr>
          <a:xfrm>
            <a:off x="6966337" y="1229303"/>
            <a:ext cx="165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2024ab run</a:t>
            </a:r>
            <a:endParaRPr kumimoji="1" lang="ja-JP" altLang="en-US" sz="14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5E0565E-6610-C39C-E5FB-5B299CFF614C}"/>
              </a:ext>
            </a:extLst>
          </p:cNvPr>
          <p:cNvSpPr txBox="1"/>
          <p:nvPr/>
        </p:nvSpPr>
        <p:spPr>
          <a:xfrm>
            <a:off x="9945097" y="1255256"/>
            <a:ext cx="165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2024c run</a:t>
            </a:r>
            <a:endParaRPr kumimoji="1" lang="ja-JP" altLang="en-US" sz="1400" dirty="0">
              <a:solidFill>
                <a:srgbClr val="00B050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1791B8A-9E64-64FE-433B-6631D0C4CEC5}"/>
              </a:ext>
            </a:extLst>
          </p:cNvPr>
          <p:cNvSpPr txBox="1"/>
          <p:nvPr/>
        </p:nvSpPr>
        <p:spPr>
          <a:xfrm>
            <a:off x="8660923" y="1208542"/>
            <a:ext cx="165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shutdown</a:t>
            </a:r>
            <a:endParaRPr kumimoji="1" lang="ja-JP" altLang="en-US" sz="1400" dirty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270EC00-1B84-98D5-0F9E-DD68FE7C80BB}"/>
              </a:ext>
            </a:extLst>
          </p:cNvPr>
          <p:cNvCxnSpPr>
            <a:cxnSpLocks/>
          </p:cNvCxnSpPr>
          <p:nvPr/>
        </p:nvCxnSpPr>
        <p:spPr>
          <a:xfrm>
            <a:off x="6689383" y="5440876"/>
            <a:ext cx="0" cy="25694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8E151F2-1825-6FB7-9EE9-ADF1615BDD68}"/>
              </a:ext>
            </a:extLst>
          </p:cNvPr>
          <p:cNvSpPr txBox="1"/>
          <p:nvPr/>
        </p:nvSpPr>
        <p:spPr>
          <a:xfrm>
            <a:off x="5794040" y="5401511"/>
            <a:ext cx="1147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Beam on</a:t>
            </a:r>
          </a:p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 (1/29)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569F2146-C1C2-75DB-A730-362EA694A9D7}"/>
              </a:ext>
            </a:extLst>
          </p:cNvPr>
          <p:cNvCxnSpPr>
            <a:cxnSpLocks/>
          </p:cNvCxnSpPr>
          <p:nvPr/>
        </p:nvCxnSpPr>
        <p:spPr>
          <a:xfrm>
            <a:off x="6738004" y="5799576"/>
            <a:ext cx="221466" cy="0"/>
          </a:xfrm>
          <a:prstGeom prst="straightConnector1">
            <a:avLst/>
          </a:prstGeom>
          <a:ln w="19050">
            <a:solidFill>
              <a:srgbClr val="9816D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217E6B4-ADEB-F728-7B61-0CE5F76118B2}"/>
              </a:ext>
            </a:extLst>
          </p:cNvPr>
          <p:cNvSpPr txBox="1"/>
          <p:nvPr/>
        </p:nvSpPr>
        <p:spPr>
          <a:xfrm>
            <a:off x="6272899" y="5807285"/>
            <a:ext cx="934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srgbClr val="9816D4"/>
                </a:solidFill>
                <a:sym typeface="Symbol" panose="05050102010706020507" pitchFamily="18" charset="2"/>
              </a:rPr>
              <a:t></a:t>
            </a:r>
            <a:r>
              <a:rPr lang="en-US" altLang="ja-JP" sz="1050" baseline="-25000" dirty="0">
                <a:solidFill>
                  <a:srgbClr val="9816D4"/>
                </a:solidFill>
                <a:sym typeface="Symbol" panose="05050102010706020507" pitchFamily="18" charset="2"/>
              </a:rPr>
              <a:t>y</a:t>
            </a:r>
            <a:r>
              <a:rPr lang="en-US" altLang="ja-JP" sz="1050" baseline="30000" dirty="0">
                <a:solidFill>
                  <a:srgbClr val="9816D4"/>
                </a:solidFill>
                <a:sym typeface="Symbol" panose="05050102010706020507" pitchFamily="18" charset="2"/>
              </a:rPr>
              <a:t>*</a:t>
            </a:r>
            <a:r>
              <a:rPr lang="en-US" altLang="ja-JP" sz="1050" dirty="0">
                <a:solidFill>
                  <a:srgbClr val="9816D4"/>
                </a:solidFill>
                <a:sym typeface="Symbol" panose="05050102010706020507" pitchFamily="18" charset="2"/>
              </a:rPr>
              <a:t> = 8 mm</a:t>
            </a:r>
            <a:endParaRPr kumimoji="1" lang="ja-JP" altLang="en-US" sz="1050" dirty="0">
              <a:solidFill>
                <a:srgbClr val="9816D4"/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7DADE340-9505-EF67-1A3B-D6E6E922FF15}"/>
              </a:ext>
            </a:extLst>
          </p:cNvPr>
          <p:cNvCxnSpPr>
            <a:cxnSpLocks/>
          </p:cNvCxnSpPr>
          <p:nvPr/>
        </p:nvCxnSpPr>
        <p:spPr>
          <a:xfrm>
            <a:off x="6975419" y="5799576"/>
            <a:ext cx="232435" cy="0"/>
          </a:xfrm>
          <a:prstGeom prst="straightConnector1">
            <a:avLst/>
          </a:prstGeom>
          <a:ln w="19050">
            <a:solidFill>
              <a:srgbClr val="9816D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8985ED3-11E7-3071-D0C1-A359CEBC3ABE}"/>
              </a:ext>
            </a:extLst>
          </p:cNvPr>
          <p:cNvSpPr txBox="1"/>
          <p:nvPr/>
        </p:nvSpPr>
        <p:spPr>
          <a:xfrm>
            <a:off x="6918268" y="5813876"/>
            <a:ext cx="546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srgbClr val="9816D4"/>
                </a:solidFill>
                <a:sym typeface="Symbol" panose="05050102010706020507" pitchFamily="18" charset="2"/>
              </a:rPr>
              <a:t>3 mm</a:t>
            </a:r>
            <a:endParaRPr kumimoji="1" lang="ja-JP" altLang="en-US" sz="1050" dirty="0">
              <a:solidFill>
                <a:srgbClr val="9816D4"/>
              </a:solidFill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E0DE0662-E558-0673-4D79-6A02AC2E57C2}"/>
              </a:ext>
            </a:extLst>
          </p:cNvPr>
          <p:cNvCxnSpPr>
            <a:cxnSpLocks/>
          </p:cNvCxnSpPr>
          <p:nvPr/>
        </p:nvCxnSpPr>
        <p:spPr>
          <a:xfrm>
            <a:off x="7207854" y="5797496"/>
            <a:ext cx="1479995" cy="0"/>
          </a:xfrm>
          <a:prstGeom prst="straightConnector1">
            <a:avLst/>
          </a:prstGeom>
          <a:ln w="19050">
            <a:solidFill>
              <a:srgbClr val="9816D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7C35597-BE44-D4E5-32FF-575A6AF51A4B}"/>
              </a:ext>
            </a:extLst>
          </p:cNvPr>
          <p:cNvSpPr txBox="1"/>
          <p:nvPr/>
        </p:nvSpPr>
        <p:spPr>
          <a:xfrm>
            <a:off x="7698303" y="5815474"/>
            <a:ext cx="675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srgbClr val="9816D4"/>
                </a:solidFill>
                <a:sym typeface="Symbol" panose="05050102010706020507" pitchFamily="18" charset="2"/>
              </a:rPr>
              <a:t>1 mm</a:t>
            </a:r>
            <a:endParaRPr kumimoji="1" lang="ja-JP" altLang="en-US" sz="1050" dirty="0">
              <a:solidFill>
                <a:srgbClr val="9816D4"/>
              </a:solidFill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C395B019-97C7-4CFD-FBCA-7669D36CFFF5}"/>
              </a:ext>
            </a:extLst>
          </p:cNvPr>
          <p:cNvCxnSpPr>
            <a:cxnSpLocks/>
          </p:cNvCxnSpPr>
          <p:nvPr/>
        </p:nvCxnSpPr>
        <p:spPr>
          <a:xfrm>
            <a:off x="8687849" y="5799119"/>
            <a:ext cx="203066" cy="0"/>
          </a:xfrm>
          <a:prstGeom prst="straightConnector1">
            <a:avLst/>
          </a:prstGeom>
          <a:ln w="19050">
            <a:solidFill>
              <a:srgbClr val="9816D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0260D28-3479-E91C-D9C4-2EB63ADE6FF9}"/>
              </a:ext>
            </a:extLst>
          </p:cNvPr>
          <p:cNvSpPr txBox="1"/>
          <p:nvPr/>
        </p:nvSpPr>
        <p:spPr>
          <a:xfrm>
            <a:off x="8580094" y="5807285"/>
            <a:ext cx="7166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srgbClr val="9816D4"/>
                </a:solidFill>
                <a:sym typeface="Symbol" panose="05050102010706020507" pitchFamily="18" charset="2"/>
              </a:rPr>
              <a:t>0.9 mm</a:t>
            </a:r>
            <a:endParaRPr kumimoji="1" lang="ja-JP" altLang="en-US" sz="1050" dirty="0">
              <a:solidFill>
                <a:srgbClr val="9816D4"/>
              </a:solidFill>
            </a:endParaRPr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7F2AF755-289F-05F2-8613-4E7DD2FF6DC9}"/>
              </a:ext>
            </a:extLst>
          </p:cNvPr>
          <p:cNvCxnSpPr>
            <a:cxnSpLocks/>
          </p:cNvCxnSpPr>
          <p:nvPr/>
        </p:nvCxnSpPr>
        <p:spPr>
          <a:xfrm>
            <a:off x="8789382" y="5402363"/>
            <a:ext cx="0" cy="25694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1A46C13B-2268-5D25-36A9-AA1A26EF5B17}"/>
              </a:ext>
            </a:extLst>
          </p:cNvPr>
          <p:cNvCxnSpPr>
            <a:cxnSpLocks/>
          </p:cNvCxnSpPr>
          <p:nvPr/>
        </p:nvCxnSpPr>
        <p:spPr>
          <a:xfrm>
            <a:off x="10182700" y="5401511"/>
            <a:ext cx="0" cy="25694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C532FE2F-5059-CA90-89EF-31B1FC51BE6B}"/>
              </a:ext>
            </a:extLst>
          </p:cNvPr>
          <p:cNvCxnSpPr>
            <a:cxnSpLocks/>
          </p:cNvCxnSpPr>
          <p:nvPr/>
        </p:nvCxnSpPr>
        <p:spPr>
          <a:xfrm>
            <a:off x="11283620" y="5409197"/>
            <a:ext cx="0" cy="25694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4CAE03E-9913-09D0-CF04-350FAACFE126}"/>
              </a:ext>
            </a:extLst>
          </p:cNvPr>
          <p:cNvSpPr txBox="1"/>
          <p:nvPr/>
        </p:nvSpPr>
        <p:spPr>
          <a:xfrm>
            <a:off x="9316533" y="5391787"/>
            <a:ext cx="1147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Beam on</a:t>
            </a:r>
          </a:p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 (10/9)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A8EFE5A-9B47-5F2B-AAA8-E960C3859BD2}"/>
              </a:ext>
            </a:extLst>
          </p:cNvPr>
          <p:cNvSpPr txBox="1"/>
          <p:nvPr/>
        </p:nvSpPr>
        <p:spPr>
          <a:xfrm>
            <a:off x="8549081" y="5401511"/>
            <a:ext cx="1147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Beam off</a:t>
            </a:r>
          </a:p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 (7/1)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63153A2-819C-1C30-B4D0-2FB51B53C613}"/>
              </a:ext>
            </a:extLst>
          </p:cNvPr>
          <p:cNvSpPr txBox="1"/>
          <p:nvPr/>
        </p:nvSpPr>
        <p:spPr>
          <a:xfrm>
            <a:off x="11044462" y="5391787"/>
            <a:ext cx="1147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Beam on</a:t>
            </a:r>
          </a:p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 (12/27)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D27EB7A6-FCF4-AD65-D2D6-443B9F2A191D}"/>
              </a:ext>
            </a:extLst>
          </p:cNvPr>
          <p:cNvCxnSpPr>
            <a:cxnSpLocks/>
          </p:cNvCxnSpPr>
          <p:nvPr/>
        </p:nvCxnSpPr>
        <p:spPr>
          <a:xfrm>
            <a:off x="10446955" y="5797496"/>
            <a:ext cx="836665" cy="0"/>
          </a:xfrm>
          <a:prstGeom prst="straightConnector1">
            <a:avLst/>
          </a:prstGeom>
          <a:ln w="19050">
            <a:solidFill>
              <a:srgbClr val="9816D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8914DBD-18D8-BD35-AF93-B2EF088FE150}"/>
              </a:ext>
            </a:extLst>
          </p:cNvPr>
          <p:cNvSpPr txBox="1"/>
          <p:nvPr/>
        </p:nvSpPr>
        <p:spPr>
          <a:xfrm>
            <a:off x="10523743" y="5769045"/>
            <a:ext cx="934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srgbClr val="9816D4"/>
                </a:solidFill>
                <a:sym typeface="Symbol" panose="05050102010706020507" pitchFamily="18" charset="2"/>
              </a:rPr>
              <a:t></a:t>
            </a:r>
            <a:r>
              <a:rPr lang="en-US" altLang="ja-JP" sz="1050" baseline="-25000" dirty="0">
                <a:solidFill>
                  <a:srgbClr val="9816D4"/>
                </a:solidFill>
                <a:sym typeface="Symbol" panose="05050102010706020507" pitchFamily="18" charset="2"/>
              </a:rPr>
              <a:t>y</a:t>
            </a:r>
            <a:r>
              <a:rPr lang="en-US" altLang="ja-JP" sz="1050" baseline="30000" dirty="0">
                <a:solidFill>
                  <a:srgbClr val="9816D4"/>
                </a:solidFill>
                <a:sym typeface="Symbol" panose="05050102010706020507" pitchFamily="18" charset="2"/>
              </a:rPr>
              <a:t>*</a:t>
            </a:r>
            <a:r>
              <a:rPr lang="en-US" altLang="ja-JP" sz="1050" dirty="0">
                <a:solidFill>
                  <a:srgbClr val="9816D4"/>
                </a:solidFill>
                <a:sym typeface="Symbol" panose="05050102010706020507" pitchFamily="18" charset="2"/>
              </a:rPr>
              <a:t> = 1 mm</a:t>
            </a:r>
            <a:endParaRPr kumimoji="1" lang="ja-JP" altLang="en-US" sz="1050" dirty="0">
              <a:solidFill>
                <a:srgbClr val="9816D4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092EC70-C55C-CFC6-0433-BA19691B20DF}"/>
              </a:ext>
            </a:extLst>
          </p:cNvPr>
          <p:cNvSpPr txBox="1"/>
          <p:nvPr/>
        </p:nvSpPr>
        <p:spPr>
          <a:xfrm>
            <a:off x="6340563" y="4264015"/>
            <a:ext cx="804732" cy="43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accent6"/>
                </a:solidFill>
              </a:rPr>
              <a:t>Vacuum scrubbing</a:t>
            </a:r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B80C47C-753B-E62D-8671-1F1500D1CDA4}"/>
              </a:ext>
            </a:extLst>
          </p:cNvPr>
          <p:cNvCxnSpPr>
            <a:cxnSpLocks/>
          </p:cNvCxnSpPr>
          <p:nvPr/>
        </p:nvCxnSpPr>
        <p:spPr>
          <a:xfrm>
            <a:off x="6699359" y="4291019"/>
            <a:ext cx="39227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56964C65-D98F-5F55-D1AD-D1A2B2B9C3B7}"/>
              </a:ext>
            </a:extLst>
          </p:cNvPr>
          <p:cNvCxnSpPr>
            <a:cxnSpLocks/>
          </p:cNvCxnSpPr>
          <p:nvPr/>
        </p:nvCxnSpPr>
        <p:spPr>
          <a:xfrm>
            <a:off x="10177812" y="4291019"/>
            <a:ext cx="215912" cy="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067E402-4985-8872-3BF3-D65A22D8B503}"/>
              </a:ext>
            </a:extLst>
          </p:cNvPr>
          <p:cNvSpPr txBox="1"/>
          <p:nvPr/>
        </p:nvSpPr>
        <p:spPr>
          <a:xfrm>
            <a:off x="9635485" y="4239337"/>
            <a:ext cx="804732" cy="43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accent6"/>
                </a:solidFill>
              </a:rPr>
              <a:t>Vacuum scrubbing</a:t>
            </a:r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6785A2D5-BB8A-803A-1350-085A286E8064}"/>
              </a:ext>
            </a:extLst>
          </p:cNvPr>
          <p:cNvCxnSpPr>
            <a:cxnSpLocks/>
          </p:cNvCxnSpPr>
          <p:nvPr/>
        </p:nvCxnSpPr>
        <p:spPr>
          <a:xfrm>
            <a:off x="7091636" y="4291019"/>
            <a:ext cx="172964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C8F76609-42D3-C24B-2BD2-8D0AF2C597BD}"/>
              </a:ext>
            </a:extLst>
          </p:cNvPr>
          <p:cNvCxnSpPr>
            <a:cxnSpLocks/>
          </p:cNvCxnSpPr>
          <p:nvPr/>
        </p:nvCxnSpPr>
        <p:spPr>
          <a:xfrm>
            <a:off x="10393724" y="4291019"/>
            <a:ext cx="889896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73A69B1-9386-2E95-E69C-695ED75DF932}"/>
              </a:ext>
            </a:extLst>
          </p:cNvPr>
          <p:cNvSpPr txBox="1"/>
          <p:nvPr/>
        </p:nvSpPr>
        <p:spPr>
          <a:xfrm>
            <a:off x="9001470" y="3599587"/>
            <a:ext cx="118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0070C0"/>
                </a:solidFill>
              </a:rPr>
              <a:t>Physics</a:t>
            </a:r>
            <a:r>
              <a:rPr kumimoji="1" lang="en-US" altLang="ja-JP" sz="1200" dirty="0">
                <a:solidFill>
                  <a:srgbClr val="0070C0"/>
                </a:solidFill>
              </a:rPr>
              <a:t> run</a:t>
            </a:r>
          </a:p>
          <a:p>
            <a:pPr algn="ctr"/>
            <a:r>
              <a:rPr lang="en-US" altLang="ja-JP" sz="1200" dirty="0">
                <a:solidFill>
                  <a:srgbClr val="0070C0"/>
                </a:solidFill>
              </a:rPr>
              <a:t>Machine study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41271C41-55E7-CD23-4470-FF828CEF85FB}"/>
              </a:ext>
            </a:extLst>
          </p:cNvPr>
          <p:cNvCxnSpPr>
            <a:cxnSpLocks/>
          </p:cNvCxnSpPr>
          <p:nvPr/>
        </p:nvCxnSpPr>
        <p:spPr>
          <a:xfrm flipV="1">
            <a:off x="7956457" y="4005449"/>
            <a:ext cx="1536860" cy="2855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CBCA3A6C-1F5E-DC82-4138-2DB882BBAADB}"/>
              </a:ext>
            </a:extLst>
          </p:cNvPr>
          <p:cNvCxnSpPr>
            <a:cxnSpLocks/>
          </p:cNvCxnSpPr>
          <p:nvPr/>
        </p:nvCxnSpPr>
        <p:spPr>
          <a:xfrm flipH="1" flipV="1">
            <a:off x="9540644" y="3993423"/>
            <a:ext cx="1324643" cy="2838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97AB8BC6-541B-910D-F7BD-A86C480DE423}"/>
              </a:ext>
            </a:extLst>
          </p:cNvPr>
          <p:cNvSpPr/>
          <p:nvPr/>
        </p:nvSpPr>
        <p:spPr>
          <a:xfrm>
            <a:off x="8857597" y="2709510"/>
            <a:ext cx="1319621" cy="52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ACA9FC1-04D8-4E20-EC82-72ECD7ABFAB0}"/>
              </a:ext>
            </a:extLst>
          </p:cNvPr>
          <p:cNvSpPr txBox="1"/>
          <p:nvPr/>
        </p:nvSpPr>
        <p:spPr>
          <a:xfrm>
            <a:off x="8688730" y="2736339"/>
            <a:ext cx="163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7030A0"/>
                </a:solidFill>
              </a:rPr>
              <a:t>Upside-down rotation of beam pipes, etc.</a:t>
            </a:r>
            <a:endParaRPr kumimoji="1" lang="ja-JP" alt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AF895-2E61-759A-0A9F-2D7E01C41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5DB51658-3F7D-083F-A223-37A9BCAC1EC6}"/>
              </a:ext>
            </a:extLst>
          </p:cNvPr>
          <p:cNvGrpSpPr>
            <a:grpSpLocks noChangeAspect="1"/>
          </p:cNvGrpSpPr>
          <p:nvPr/>
        </p:nvGrpSpPr>
        <p:grpSpPr>
          <a:xfrm>
            <a:off x="1611805" y="4335659"/>
            <a:ext cx="2662100" cy="2041867"/>
            <a:chOff x="1454676" y="4182690"/>
            <a:chExt cx="2870578" cy="2201772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264D45BD-CD34-0D19-38C2-02CAE5D8F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4676" y="4182690"/>
              <a:ext cx="2870578" cy="2201772"/>
            </a:xfrm>
            <a:prstGeom prst="rect">
              <a:avLst/>
            </a:prstGeom>
          </p:spPr>
        </p:pic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AE3F9C6C-FB40-045F-4B91-20F59E23FED2}"/>
                </a:ext>
              </a:extLst>
            </p:cNvPr>
            <p:cNvSpPr/>
            <p:nvPr/>
          </p:nvSpPr>
          <p:spPr>
            <a:xfrm>
              <a:off x="2960279" y="4373194"/>
              <a:ext cx="185530" cy="180924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42828F17-BAD5-9BCB-E7D3-41E15626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834B2A-E4FC-FBEF-FF8D-CB7534F88F49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C3DC89A8-169D-2650-4AF9-799A85DC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FB3EE9BE-F915-C2B2-4F73-29A24439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7E38C3-78AF-D486-9030-B6E08AA2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6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EE928A38-73A6-563E-A106-5D67A322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5B9134EC-D0E9-FCDD-7330-68B82B2E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AFC3A97-8702-9982-5C0D-33AA6F344E5E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Long-term plan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D59B18BA-1BC8-2351-E71F-64C4EE956C34}"/>
              </a:ext>
            </a:extLst>
          </p:cNvPr>
          <p:cNvSpPr txBox="1">
            <a:spLocks/>
          </p:cNvSpPr>
          <p:nvPr/>
        </p:nvSpPr>
        <p:spPr>
          <a:xfrm>
            <a:off x="24372" y="983887"/>
            <a:ext cx="5988472" cy="3486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New long-term plan is currently being created. 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The proposed luminosity projection is under review.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New plan is expected to be finalized in near future.</a:t>
            </a:r>
          </a:p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Major changes from original plan: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Long Shutdown 2 (LS2) is moved from 2027 to around 2032.</a:t>
            </a:r>
            <a:endParaRPr lang="en-US" altLang="ja-JP" sz="1400" dirty="0">
              <a:sym typeface="Symbol" panose="05050102010706020507" pitchFamily="18" charset="2"/>
            </a:endParaRP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After LS2, luminosity projection shows two lines.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luminosity improvement of x 1.3 is expected due to the beam current increase mainly by the RF reinforcement (beam current increasement).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IR upgrade is assumed to be able to increase the luminosity much more.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Technical feasibility of the IR upgrade and the exact luminosity gain remain uncertain.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Operation needs to be continued by 2042 to deliver 50 ab</a:t>
            </a:r>
            <a:r>
              <a:rPr lang="en-US" altLang="ja-JP" sz="1600" baseline="30000" dirty="0">
                <a:sym typeface="Symbol" panose="05050102010706020507" pitchFamily="18" charset="2"/>
              </a:rPr>
              <a:t>-1</a:t>
            </a:r>
            <a:r>
              <a:rPr lang="en-US" altLang="ja-JP" sz="1600" dirty="0">
                <a:sym typeface="Symbol" panose="05050102010706020507" pitchFamily="18" charset="2"/>
              </a:rPr>
              <a:t> with IR upgrade.</a:t>
            </a:r>
          </a:p>
          <a:p>
            <a:pPr lvl="1"/>
            <a:endParaRPr lang="en-US" altLang="ja-JP" sz="1600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lvl="1"/>
            <a:endParaRPr lang="en-US" altLang="ja-JP" sz="1600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6D2FE8D-8912-F569-7275-F19849BA6513}"/>
              </a:ext>
            </a:extLst>
          </p:cNvPr>
          <p:cNvSpPr txBox="1"/>
          <p:nvPr/>
        </p:nvSpPr>
        <p:spPr>
          <a:xfrm rot="16200000">
            <a:off x="341737" y="5166976"/>
            <a:ext cx="2198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Peak Luminosity [</a:t>
            </a:r>
            <a:r>
              <a:rPr kumimoji="1" lang="en-US" altLang="ja-JP" sz="1100" dirty="0">
                <a:sym typeface="Symbol" panose="05050102010706020507" pitchFamily="18" charset="2"/>
              </a:rPr>
              <a:t>10</a:t>
            </a:r>
            <a:r>
              <a:rPr kumimoji="1" lang="en-US" altLang="ja-JP" sz="1100" baseline="30000" dirty="0">
                <a:sym typeface="Symbol" panose="05050102010706020507" pitchFamily="18" charset="2"/>
              </a:rPr>
              <a:t>35</a:t>
            </a:r>
            <a:r>
              <a:rPr kumimoji="1" lang="en-US" altLang="ja-JP" sz="1100" dirty="0">
                <a:sym typeface="Symbol" panose="05050102010706020507" pitchFamily="18" charset="2"/>
              </a:rPr>
              <a:t> cm</a:t>
            </a:r>
            <a:r>
              <a:rPr kumimoji="1" lang="en-US" altLang="ja-JP" sz="1100" baseline="30000" dirty="0">
                <a:sym typeface="Symbol" panose="05050102010706020507" pitchFamily="18" charset="2"/>
              </a:rPr>
              <a:t>-2</a:t>
            </a:r>
            <a:r>
              <a:rPr kumimoji="1" lang="en-US" altLang="ja-JP" sz="1100" dirty="0">
                <a:sym typeface="Symbol" panose="05050102010706020507" pitchFamily="18" charset="2"/>
              </a:rPr>
              <a:t>s</a:t>
            </a:r>
            <a:r>
              <a:rPr kumimoji="1" lang="en-US" altLang="ja-JP" sz="1100" baseline="30000" dirty="0">
                <a:sym typeface="Symbol" panose="05050102010706020507" pitchFamily="18" charset="2"/>
              </a:rPr>
              <a:t>-1</a:t>
            </a:r>
            <a:r>
              <a:rPr kumimoji="1" lang="en-US" altLang="ja-JP" sz="1100" dirty="0"/>
              <a:t>]</a:t>
            </a:r>
            <a:endParaRPr kumimoji="1" lang="ja-JP" altLang="en-US" sz="11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5F63D18-DB99-1F8B-FFF2-F023422A1CDD}"/>
              </a:ext>
            </a:extLst>
          </p:cNvPr>
          <p:cNvSpPr txBox="1"/>
          <p:nvPr/>
        </p:nvSpPr>
        <p:spPr>
          <a:xfrm rot="5400000">
            <a:off x="3351581" y="5178853"/>
            <a:ext cx="2245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Integrated</a:t>
            </a:r>
            <a:r>
              <a:rPr kumimoji="1" lang="en-US" altLang="ja-JP" sz="1100" dirty="0"/>
              <a:t> Luminosity (delivered) </a:t>
            </a:r>
          </a:p>
          <a:p>
            <a:pPr algn="ctr"/>
            <a:r>
              <a:rPr kumimoji="1" lang="en-US" altLang="ja-JP" sz="1100" dirty="0"/>
              <a:t>[</a:t>
            </a:r>
            <a:r>
              <a:rPr kumimoji="1" lang="en-US" altLang="ja-JP" sz="1100" dirty="0">
                <a:sym typeface="Symbol" panose="05050102010706020507" pitchFamily="18" charset="2"/>
              </a:rPr>
              <a:t>ab</a:t>
            </a:r>
            <a:r>
              <a:rPr kumimoji="1" lang="en-US" altLang="ja-JP" sz="1100" baseline="30000" dirty="0">
                <a:sym typeface="Symbol" panose="05050102010706020507" pitchFamily="18" charset="2"/>
              </a:rPr>
              <a:t>-1</a:t>
            </a:r>
            <a:r>
              <a:rPr kumimoji="1" lang="en-US" altLang="ja-JP" sz="1100" dirty="0"/>
              <a:t>]</a:t>
            </a:r>
            <a:endParaRPr kumimoji="1" lang="ja-JP" altLang="en-US" sz="11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339384B-600D-9B61-3779-F68E0007D017}"/>
              </a:ext>
            </a:extLst>
          </p:cNvPr>
          <p:cNvSpPr txBox="1"/>
          <p:nvPr/>
        </p:nvSpPr>
        <p:spPr>
          <a:xfrm>
            <a:off x="1924332" y="4257304"/>
            <a:ext cx="261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00B050"/>
                </a:solidFill>
              </a:rPr>
              <a:t>Original luminosity projection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ACB49AC-AB43-E297-FCBC-CC07CD855031}"/>
              </a:ext>
            </a:extLst>
          </p:cNvPr>
          <p:cNvSpPr txBox="1"/>
          <p:nvPr/>
        </p:nvSpPr>
        <p:spPr>
          <a:xfrm>
            <a:off x="1854472" y="5186437"/>
            <a:ext cx="1263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</a:rPr>
              <a:t>Peak Luminosity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58D1A0B-C279-BFD5-7055-BCA630021AAF}"/>
              </a:ext>
            </a:extLst>
          </p:cNvPr>
          <p:cNvCxnSpPr/>
          <p:nvPr/>
        </p:nvCxnSpPr>
        <p:spPr>
          <a:xfrm>
            <a:off x="3320318" y="4789204"/>
            <a:ext cx="567683" cy="207096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DBB1217-3983-A3B0-A082-27E564AC377A}"/>
              </a:ext>
            </a:extLst>
          </p:cNvPr>
          <p:cNvCxnSpPr>
            <a:cxnSpLocks/>
          </p:cNvCxnSpPr>
          <p:nvPr/>
        </p:nvCxnSpPr>
        <p:spPr>
          <a:xfrm>
            <a:off x="2530097" y="5439267"/>
            <a:ext cx="205974" cy="3651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BC8E4CD-3A25-A5A1-E479-904647D2EDB9}"/>
              </a:ext>
            </a:extLst>
          </p:cNvPr>
          <p:cNvSpPr txBox="1"/>
          <p:nvPr/>
        </p:nvSpPr>
        <p:spPr>
          <a:xfrm>
            <a:off x="6514225" y="1409407"/>
            <a:ext cx="510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B050"/>
                </a:solidFill>
              </a:rPr>
              <a:t>New</a:t>
            </a:r>
            <a:r>
              <a:rPr kumimoji="1" lang="en-US" altLang="ja-JP" b="1" dirty="0">
                <a:solidFill>
                  <a:srgbClr val="00B050"/>
                </a:solidFill>
              </a:rPr>
              <a:t> luminosity projection </a:t>
            </a:r>
            <a:r>
              <a:rPr lang="en-US" altLang="ja-JP" b="1" dirty="0">
                <a:solidFill>
                  <a:srgbClr val="00B050"/>
                </a:solidFill>
              </a:rPr>
              <a:t>(under consideration)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B3D62AA2-8F49-C9A3-D888-4B49729364BD}"/>
              </a:ext>
            </a:extLst>
          </p:cNvPr>
          <p:cNvSpPr/>
          <p:nvPr/>
        </p:nvSpPr>
        <p:spPr>
          <a:xfrm>
            <a:off x="3311961" y="4848977"/>
            <a:ext cx="3030813" cy="829869"/>
          </a:xfrm>
          <a:prstGeom prst="arc">
            <a:avLst>
              <a:gd name="adj1" fmla="val 203023"/>
              <a:gd name="adj2" fmla="val 4799514"/>
            </a:avLst>
          </a:prstGeom>
          <a:ln w="762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6133F00-9BF8-1B82-E9BC-CD4EE79059C1}"/>
              </a:ext>
            </a:extLst>
          </p:cNvPr>
          <p:cNvSpPr/>
          <p:nvPr/>
        </p:nvSpPr>
        <p:spPr>
          <a:xfrm>
            <a:off x="9280478" y="3020792"/>
            <a:ext cx="375312" cy="25543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DA0EFD6-EFEC-3B8A-4207-362F88C9B64A}"/>
              </a:ext>
            </a:extLst>
          </p:cNvPr>
          <p:cNvSpPr/>
          <p:nvPr/>
        </p:nvSpPr>
        <p:spPr>
          <a:xfrm>
            <a:off x="9280478" y="1832426"/>
            <a:ext cx="375312" cy="1784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F21182C-DE71-EC53-C668-C71FD444C019}"/>
              </a:ext>
            </a:extLst>
          </p:cNvPr>
          <p:cNvSpPr txBox="1"/>
          <p:nvPr/>
        </p:nvSpPr>
        <p:spPr>
          <a:xfrm>
            <a:off x="9219062" y="3966327"/>
            <a:ext cx="5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B050"/>
                </a:solidFill>
              </a:rPr>
              <a:t>LS2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5272A3-BB4E-25C1-956C-6C45E8752426}"/>
              </a:ext>
            </a:extLst>
          </p:cNvPr>
          <p:cNvSpPr txBox="1"/>
          <p:nvPr/>
        </p:nvSpPr>
        <p:spPr>
          <a:xfrm>
            <a:off x="2835198" y="4955639"/>
            <a:ext cx="539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solidFill>
                  <a:srgbClr val="00B050"/>
                </a:solidFill>
              </a:rPr>
              <a:t>LS2</a:t>
            </a:r>
            <a:endParaRPr kumimoji="1" lang="ja-JP" altLang="en-US" sz="1100" dirty="0">
              <a:solidFill>
                <a:srgbClr val="00B05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D07C962-236D-D978-8C33-8E59A34A9536}"/>
              </a:ext>
            </a:extLst>
          </p:cNvPr>
          <p:cNvSpPr txBox="1"/>
          <p:nvPr/>
        </p:nvSpPr>
        <p:spPr>
          <a:xfrm>
            <a:off x="5169276" y="5672169"/>
            <a:ext cx="124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Update!!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CC01828-BEBA-27DC-9053-3DC4B65A64CD}"/>
              </a:ext>
            </a:extLst>
          </p:cNvPr>
          <p:cNvSpPr txBox="1"/>
          <p:nvPr/>
        </p:nvSpPr>
        <p:spPr>
          <a:xfrm>
            <a:off x="2572677" y="6235450"/>
            <a:ext cx="498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2027</a:t>
            </a:r>
            <a:endParaRPr kumimoji="1" lang="ja-JP" altLang="en-US" sz="10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43CD9C8-C5E6-D7BD-5FBA-745E10F3D5D1}"/>
              </a:ext>
            </a:extLst>
          </p:cNvPr>
          <p:cNvSpPr txBox="1"/>
          <p:nvPr/>
        </p:nvSpPr>
        <p:spPr>
          <a:xfrm>
            <a:off x="8798903" y="5842215"/>
            <a:ext cx="638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2032</a:t>
            </a:r>
            <a:endParaRPr kumimoji="1" lang="ja-JP" altLang="en-US" sz="1400" dirty="0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CFBD8F02-8962-997C-6891-8AD4F084CD14}"/>
              </a:ext>
            </a:extLst>
          </p:cNvPr>
          <p:cNvCxnSpPr>
            <a:cxnSpLocks/>
          </p:cNvCxnSpPr>
          <p:nvPr/>
        </p:nvCxnSpPr>
        <p:spPr>
          <a:xfrm flipV="1">
            <a:off x="2886473" y="6182436"/>
            <a:ext cx="73806" cy="1241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F487DA45-A8AB-CAD9-1E3F-278AF9C67F09}"/>
              </a:ext>
            </a:extLst>
          </p:cNvPr>
          <p:cNvCxnSpPr>
            <a:cxnSpLocks/>
          </p:cNvCxnSpPr>
          <p:nvPr/>
        </p:nvCxnSpPr>
        <p:spPr>
          <a:xfrm flipV="1">
            <a:off x="9118165" y="5594311"/>
            <a:ext cx="116997" cy="261140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D375A41E-61D2-CDA0-261F-DC60092987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0364" y="1641503"/>
            <a:ext cx="6204621" cy="4360938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4ACAEB0-3C38-0B28-1B43-04BD2E0202D8}"/>
              </a:ext>
            </a:extLst>
          </p:cNvPr>
          <p:cNvSpPr txBox="1"/>
          <p:nvPr/>
        </p:nvSpPr>
        <p:spPr>
          <a:xfrm>
            <a:off x="2403166" y="4564291"/>
            <a:ext cx="1681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solidFill>
                  <a:srgbClr val="0000FF"/>
                </a:solidFill>
              </a:rPr>
              <a:t>Integrated</a:t>
            </a:r>
            <a:r>
              <a:rPr kumimoji="1" lang="en-US" altLang="ja-JP" sz="1100" dirty="0">
                <a:solidFill>
                  <a:srgbClr val="0000FF"/>
                </a:solidFill>
              </a:rPr>
              <a:t> Luminosity 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43FB3FB-4A19-B065-4986-D99D28EBFD35}"/>
              </a:ext>
            </a:extLst>
          </p:cNvPr>
          <p:cNvSpPr txBox="1"/>
          <p:nvPr/>
        </p:nvSpPr>
        <p:spPr>
          <a:xfrm>
            <a:off x="7069461" y="6126738"/>
            <a:ext cx="158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We are here now.</a:t>
            </a:r>
            <a:endParaRPr kumimoji="1" lang="ja-JP" altLang="en-US" sz="14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22E19DA5-DFBB-88DB-3D3C-E96AB6601FB5}"/>
              </a:ext>
            </a:extLst>
          </p:cNvPr>
          <p:cNvCxnSpPr>
            <a:cxnSpLocks/>
          </p:cNvCxnSpPr>
          <p:nvPr/>
        </p:nvCxnSpPr>
        <p:spPr>
          <a:xfrm flipV="1">
            <a:off x="7763302" y="5842215"/>
            <a:ext cx="0" cy="27908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1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9CA0A-881A-1613-977A-01E9626B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15E3D20-2F84-8D87-5C80-3A9B71073025}"/>
              </a:ext>
            </a:extLst>
          </p:cNvPr>
          <p:cNvSpPr/>
          <p:nvPr/>
        </p:nvSpPr>
        <p:spPr>
          <a:xfrm>
            <a:off x="9280478" y="1856096"/>
            <a:ext cx="2286000" cy="1433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29C7E14-C0C0-02E7-C527-4B82DAE42CB7}"/>
              </a:ext>
            </a:extLst>
          </p:cNvPr>
          <p:cNvSpPr/>
          <p:nvPr/>
        </p:nvSpPr>
        <p:spPr>
          <a:xfrm>
            <a:off x="9805915" y="1999397"/>
            <a:ext cx="1760563" cy="102139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8E15DD-DC8B-2362-EB2A-20BFCDC5D59D}"/>
              </a:ext>
            </a:extLst>
          </p:cNvPr>
          <p:cNvSpPr/>
          <p:nvPr/>
        </p:nvSpPr>
        <p:spPr>
          <a:xfrm>
            <a:off x="9280478" y="3020792"/>
            <a:ext cx="2286000" cy="2554317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C46C0A4-3D6E-C3C8-24CF-1878465CC8FA}"/>
              </a:ext>
            </a:extLst>
          </p:cNvPr>
          <p:cNvSpPr/>
          <p:nvPr/>
        </p:nvSpPr>
        <p:spPr>
          <a:xfrm>
            <a:off x="9280478" y="3020792"/>
            <a:ext cx="375312" cy="2554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A063194-7278-1BFF-747C-18399DE9DF47}"/>
              </a:ext>
            </a:extLst>
          </p:cNvPr>
          <p:cNvSpPr/>
          <p:nvPr/>
        </p:nvSpPr>
        <p:spPr>
          <a:xfrm>
            <a:off x="9280478" y="1832426"/>
            <a:ext cx="375312" cy="178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C28D033-513E-F994-383A-6E60D315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876796-2599-4B0B-69FC-3FD5A3A7FB26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70AABE71-84C2-9E03-3A73-832F237C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67CB3AA2-0BDB-28C6-443B-25B8A1E5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BF45FE-3548-E364-EC99-C9E0ADDD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7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FA967529-1BB0-9F45-8737-9FE0DA66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4D4AC29E-ACA9-F24E-A971-E6B6C5AC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FEE6BB5-054B-35B7-A81A-B129559BED05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Important milestones before LS2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3F2C6DFE-98AC-D8E4-DBAB-146EB25D28FC}"/>
              </a:ext>
            </a:extLst>
          </p:cNvPr>
          <p:cNvSpPr txBox="1">
            <a:spLocks/>
          </p:cNvSpPr>
          <p:nvPr/>
        </p:nvSpPr>
        <p:spPr>
          <a:xfrm>
            <a:off x="148140" y="1496956"/>
            <a:ext cx="5617396" cy="422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Integrated luminosity target;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0.58 ab</a:t>
            </a:r>
            <a:r>
              <a:rPr lang="en-US" altLang="ja-JP" sz="2000" baseline="30000" dirty="0"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ym typeface="Symbol" panose="05050102010706020507" pitchFamily="18" charset="2"/>
              </a:rPr>
              <a:t> in JFY2024 (current value) 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1 ab</a:t>
            </a:r>
            <a:r>
              <a:rPr lang="en-US" altLang="ja-JP" sz="2000" baseline="30000" dirty="0"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ym typeface="Symbol" panose="05050102010706020507" pitchFamily="18" charset="2"/>
              </a:rPr>
              <a:t> in JFY2025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2 ab</a:t>
            </a:r>
            <a:r>
              <a:rPr lang="en-US" altLang="ja-JP" sz="2000" baseline="30000" dirty="0"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ym typeface="Symbol" panose="05050102010706020507" pitchFamily="18" charset="2"/>
              </a:rPr>
              <a:t> in JFY2026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5 ab</a:t>
            </a:r>
            <a:r>
              <a:rPr lang="en-US" altLang="ja-JP" sz="2000" baseline="30000" dirty="0"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ym typeface="Symbol" panose="05050102010706020507" pitchFamily="18" charset="2"/>
              </a:rPr>
              <a:t> by around 2028-2029</a:t>
            </a:r>
          </a:p>
          <a:p>
            <a:pPr lvl="2"/>
            <a:r>
              <a:rPr lang="en-US" altLang="ja-JP" sz="1600" dirty="0">
                <a:sym typeface="Symbol" panose="05050102010706020507" pitchFamily="18" charset="2"/>
              </a:rPr>
              <a:t>LHC Run3 results will appear around 2028-2029</a:t>
            </a:r>
          </a:p>
          <a:p>
            <a:pPr lvl="2"/>
            <a:endParaRPr lang="en-US" altLang="ja-JP" sz="1600" dirty="0">
              <a:sym typeface="Symbol" panose="05050102010706020507" pitchFamily="18" charset="2"/>
            </a:endParaRPr>
          </a:p>
          <a:p>
            <a:r>
              <a:rPr lang="en-US" altLang="ja-JP" sz="2400" dirty="0">
                <a:solidFill>
                  <a:srgbClr val="002060"/>
                </a:solidFill>
                <a:sym typeface="Symbol" panose="05050102010706020507" pitchFamily="18" charset="2"/>
              </a:rPr>
              <a:t>Peak luminosity target;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0.5110</a:t>
            </a:r>
            <a:r>
              <a:rPr lang="en-US" altLang="ja-JP" sz="2000" baseline="30000" dirty="0">
                <a:sym typeface="Symbol" panose="05050102010706020507" pitchFamily="18" charset="2"/>
              </a:rPr>
              <a:t>35</a:t>
            </a:r>
            <a:r>
              <a:rPr lang="en-US" altLang="ja-JP" sz="2000" dirty="0">
                <a:sym typeface="Symbol" panose="05050102010706020507" pitchFamily="18" charset="2"/>
              </a:rPr>
              <a:t> cm</a:t>
            </a:r>
            <a:r>
              <a:rPr lang="en-US" altLang="ja-JP" sz="2000" baseline="30000" dirty="0">
                <a:sym typeface="Symbol" panose="05050102010706020507" pitchFamily="18" charset="2"/>
              </a:rPr>
              <a:t>-2</a:t>
            </a:r>
            <a:r>
              <a:rPr lang="en-US" altLang="ja-JP" sz="2000" dirty="0">
                <a:sym typeface="Symbol" panose="05050102010706020507" pitchFamily="18" charset="2"/>
              </a:rPr>
              <a:t>s</a:t>
            </a:r>
            <a:r>
              <a:rPr lang="en-US" altLang="ja-JP" sz="2000" baseline="30000" dirty="0"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ym typeface="Symbol" panose="05050102010706020507" pitchFamily="18" charset="2"/>
              </a:rPr>
              <a:t> by the end of JFY2024 (current value)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1.010</a:t>
            </a:r>
            <a:r>
              <a:rPr lang="en-US" altLang="ja-JP" sz="2000" baseline="30000" dirty="0">
                <a:sym typeface="Symbol" panose="05050102010706020507" pitchFamily="18" charset="2"/>
              </a:rPr>
              <a:t>35</a:t>
            </a:r>
            <a:r>
              <a:rPr lang="en-US" altLang="ja-JP" sz="2000" dirty="0">
                <a:sym typeface="Symbol" panose="05050102010706020507" pitchFamily="18" charset="2"/>
              </a:rPr>
              <a:t> cm</a:t>
            </a:r>
            <a:r>
              <a:rPr lang="en-US" altLang="ja-JP" sz="2000" baseline="30000" dirty="0">
                <a:sym typeface="Symbol" panose="05050102010706020507" pitchFamily="18" charset="2"/>
              </a:rPr>
              <a:t>-2</a:t>
            </a:r>
            <a:r>
              <a:rPr lang="en-US" altLang="ja-JP" sz="2000" dirty="0">
                <a:sym typeface="Symbol" panose="05050102010706020507" pitchFamily="18" charset="2"/>
              </a:rPr>
              <a:t>s</a:t>
            </a:r>
            <a:r>
              <a:rPr lang="en-US" altLang="ja-JP" sz="2000" baseline="30000" dirty="0"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2.410</a:t>
            </a:r>
            <a:r>
              <a:rPr lang="en-US" altLang="ja-JP" sz="2000" baseline="30000" dirty="0">
                <a:sym typeface="Symbol" panose="05050102010706020507" pitchFamily="18" charset="2"/>
              </a:rPr>
              <a:t>35</a:t>
            </a:r>
            <a:r>
              <a:rPr lang="en-US" altLang="ja-JP" sz="2000" dirty="0">
                <a:sym typeface="Symbol" panose="05050102010706020507" pitchFamily="18" charset="2"/>
              </a:rPr>
              <a:t> cm</a:t>
            </a:r>
            <a:r>
              <a:rPr lang="en-US" altLang="ja-JP" sz="2000" baseline="30000" dirty="0">
                <a:sym typeface="Symbol" panose="05050102010706020507" pitchFamily="18" charset="2"/>
              </a:rPr>
              <a:t>-2</a:t>
            </a:r>
            <a:r>
              <a:rPr lang="en-US" altLang="ja-JP" sz="2000" dirty="0">
                <a:sym typeface="Symbol" panose="05050102010706020507" pitchFamily="18" charset="2"/>
              </a:rPr>
              <a:t>s</a:t>
            </a:r>
            <a:r>
              <a:rPr lang="en-US" altLang="ja-JP" sz="2000" baseline="30000" dirty="0">
                <a:sym typeface="Symbol" panose="05050102010706020507" pitchFamily="18" charset="2"/>
              </a:rPr>
              <a:t>-1</a:t>
            </a:r>
            <a:r>
              <a:rPr lang="en-US" altLang="ja-JP" sz="2000" dirty="0">
                <a:sym typeface="Symbol" panose="05050102010706020507" pitchFamily="18" charset="2"/>
              </a:rPr>
              <a:t> before LS2</a:t>
            </a:r>
          </a:p>
          <a:p>
            <a:pPr lvl="1"/>
            <a:endParaRPr lang="en-US" altLang="ja-JP" sz="1800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lvl="2"/>
            <a:endParaRPr lang="en-US" altLang="ja-JP" sz="1600" dirty="0">
              <a:sym typeface="Symbol" panose="05050102010706020507" pitchFamily="18" charset="2"/>
            </a:endParaRPr>
          </a:p>
          <a:p>
            <a:pPr lvl="2"/>
            <a:endParaRPr lang="en-US" altLang="ja-JP" sz="1600" dirty="0">
              <a:sym typeface="Symbol" panose="05050102010706020507" pitchFamily="18" charset="2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0313FA-7DFB-EE4A-8198-81EC802BD1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1288" y="1643874"/>
            <a:ext cx="6204621" cy="436093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492E6D-1486-486A-4674-E8B66E831426}"/>
              </a:ext>
            </a:extLst>
          </p:cNvPr>
          <p:cNvSpPr txBox="1"/>
          <p:nvPr/>
        </p:nvSpPr>
        <p:spPr>
          <a:xfrm>
            <a:off x="6342774" y="1413040"/>
            <a:ext cx="545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New</a:t>
            </a:r>
            <a:r>
              <a:rPr kumimoji="1" lang="en-US" altLang="ja-JP" b="1" dirty="0"/>
              <a:t> luminosity projection </a:t>
            </a:r>
            <a:r>
              <a:rPr lang="en-US" altLang="ja-JP" b="1" dirty="0"/>
              <a:t>(under consideration)</a:t>
            </a:r>
            <a:endParaRPr kumimoji="1" lang="ja-JP" altLang="en-US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CDE00A-32C4-2891-93FB-78A884F249DB}"/>
              </a:ext>
            </a:extLst>
          </p:cNvPr>
          <p:cNvSpPr txBox="1"/>
          <p:nvPr/>
        </p:nvSpPr>
        <p:spPr>
          <a:xfrm>
            <a:off x="9219062" y="3966327"/>
            <a:ext cx="5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B050"/>
                </a:solidFill>
              </a:rPr>
              <a:t>LS2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2C3B5A-EC2E-5DC3-49C5-40B59DA2F1B6}"/>
              </a:ext>
            </a:extLst>
          </p:cNvPr>
          <p:cNvSpPr txBox="1"/>
          <p:nvPr/>
        </p:nvSpPr>
        <p:spPr>
          <a:xfrm>
            <a:off x="8798903" y="5842215"/>
            <a:ext cx="638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2032</a:t>
            </a:r>
            <a:endParaRPr kumimoji="1" lang="ja-JP" altLang="en-US" sz="1400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7C28908-CF17-BE51-02C3-AA76F87F8DE5}"/>
              </a:ext>
            </a:extLst>
          </p:cNvPr>
          <p:cNvCxnSpPr>
            <a:cxnSpLocks/>
          </p:cNvCxnSpPr>
          <p:nvPr/>
        </p:nvCxnSpPr>
        <p:spPr>
          <a:xfrm flipV="1">
            <a:off x="9118165" y="5594311"/>
            <a:ext cx="116997" cy="261140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52F0DC0-8014-9540-2A23-084819F2FD12}"/>
              </a:ext>
            </a:extLst>
          </p:cNvPr>
          <p:cNvSpPr txBox="1"/>
          <p:nvPr/>
        </p:nvSpPr>
        <p:spPr>
          <a:xfrm>
            <a:off x="7069461" y="6126738"/>
            <a:ext cx="158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We are here now.</a:t>
            </a:r>
            <a:endParaRPr kumimoji="1" lang="ja-JP" altLang="en-US" sz="14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26A4D00-2DAD-D591-F81F-62D30B26F090}"/>
              </a:ext>
            </a:extLst>
          </p:cNvPr>
          <p:cNvCxnSpPr>
            <a:cxnSpLocks/>
          </p:cNvCxnSpPr>
          <p:nvPr/>
        </p:nvCxnSpPr>
        <p:spPr>
          <a:xfrm flipV="1">
            <a:off x="7763302" y="5842215"/>
            <a:ext cx="0" cy="27908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7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877A-774C-E4B1-341F-9B9722AF4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B1DDE75-E0D0-8C8D-F155-6CBCD194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FCECC71-6735-434B-7D21-4CDB805224D0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FBE4C1DB-E206-8862-E5B8-9DB15F31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B48AEB6C-860B-F2AC-41D4-7FDBCC12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6A8A20-EFF8-24DB-AF8F-378A1259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8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0062FF98-B9F8-D655-BE30-3716164E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C24E8CC7-1846-23F8-DD23-5F81B8FA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20597EF-C881-9583-E3C4-C80A554B94DD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2025 run plan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BBC9B72-54C8-1347-2A5C-7B39B596E297}"/>
              </a:ext>
            </a:extLst>
          </p:cNvPr>
          <p:cNvSpPr txBox="1">
            <a:spLocks/>
          </p:cNvSpPr>
          <p:nvPr/>
        </p:nvSpPr>
        <p:spPr>
          <a:xfrm>
            <a:off x="65316" y="1011043"/>
            <a:ext cx="7181645" cy="396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By the end of JFY2024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Operation is impossible by the end of February due to updating of power receiving equipment.</a:t>
            </a:r>
          </a:p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From the perspective of operation efficiency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The run period should be as long as possible to make the operation efficient.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It should be at least 3 months.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Operation should be avoided in June as it is too hot and will reduce efficiency. </a:t>
            </a:r>
          </a:p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From the perspective of budget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KEK requested budget for 7 months operation to </a:t>
            </a:r>
            <a:r>
              <a:rPr lang="en-US" altLang="ja-JP" sz="1800" u="sng" dirty="0">
                <a:solidFill>
                  <a:srgbClr val="0070C0"/>
                </a:solidFill>
                <a:sym typeface="Symbol" panose="05050102010706020507" pitchFamily="18" charset="2"/>
              </a:rPr>
              <a:t>MEXT</a:t>
            </a:r>
            <a:r>
              <a:rPr lang="en-US" altLang="ja-JP" sz="1800" dirty="0">
                <a:sym typeface="Symbol" panose="05050102010706020507" pitchFamily="18" charset="2"/>
              </a:rPr>
              <a:t>. 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MEXT is very supportive for SuperKEKB/Belle II and is asking </a:t>
            </a:r>
            <a:r>
              <a:rPr lang="en-US" altLang="ja-JP" sz="1800" u="sng" dirty="0">
                <a:solidFill>
                  <a:srgbClr val="7030A0"/>
                </a:solidFill>
                <a:sym typeface="Symbol" panose="05050102010706020507" pitchFamily="18" charset="2"/>
              </a:rPr>
              <a:t>MOF</a:t>
            </a:r>
            <a:r>
              <a:rPr lang="en-US" altLang="ja-JP" sz="1800" dirty="0">
                <a:sym typeface="Symbol" panose="05050102010706020507" pitchFamily="18" charset="2"/>
              </a:rPr>
              <a:t> for increase of the budget.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However, we cannot expect a significant budget increase under Japanese budget system.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Assuming a realistic slight budget increase, the expected operation time in JFY2025 would be 3.5 months.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Supplementary budget for 1.5 months operation for JFY2024 can be carried over to JFY2025.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Realistically expected operation time in JFY2025 would be 5 months.</a:t>
            </a: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C20DF066-67B4-09BA-7346-6AA293BEE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53112"/>
              </p:ext>
            </p:extLst>
          </p:nvPr>
        </p:nvGraphicFramePr>
        <p:xfrm>
          <a:off x="475278" y="4727843"/>
          <a:ext cx="11241444" cy="167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700">
                  <a:extLst>
                    <a:ext uri="{9D8B030D-6E8A-4147-A177-3AD203B41FA5}">
                      <a16:colId xmlns:a16="http://schemas.microsoft.com/office/drawing/2014/main" val="227330864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580587213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3873339918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551530708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652125466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265453163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3088311601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383410700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2638029303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862775303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300349574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3549417706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2871070711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139648450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224082645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654740005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620161625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2161184245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2183308813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23895879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563769278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2544487083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4238736258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3969507995"/>
                    </a:ext>
                  </a:extLst>
                </a:gridCol>
                <a:gridCol w="421156">
                  <a:extLst>
                    <a:ext uri="{9D8B030D-6E8A-4147-A177-3AD203B41FA5}">
                      <a16:colId xmlns:a16="http://schemas.microsoft.com/office/drawing/2014/main" val="1961611209"/>
                    </a:ext>
                  </a:extLst>
                </a:gridCol>
              </a:tblGrid>
              <a:tr h="41988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23778"/>
                  </a:ext>
                </a:extLst>
              </a:tr>
              <a:tr h="41988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JFY2024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83866"/>
                  </a:ext>
                </a:extLst>
              </a:tr>
              <a:tr h="41988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JFY2025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66962"/>
                  </a:ext>
                </a:extLst>
              </a:tr>
              <a:tr h="419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JFY2026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26297"/>
                  </a:ext>
                </a:extLst>
              </a:tr>
            </a:tbl>
          </a:graphicData>
        </a:graphic>
      </p:graphicFrame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7EA288-213F-A970-434C-674AA1C2E19B}"/>
              </a:ext>
            </a:extLst>
          </p:cNvPr>
          <p:cNvSpPr txBox="1">
            <a:spLocks/>
          </p:cNvSpPr>
          <p:nvPr/>
        </p:nvSpPr>
        <p:spPr>
          <a:xfrm>
            <a:off x="7978880" y="1040396"/>
            <a:ext cx="4147804" cy="3759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Our decision;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2025ab run will be skipped.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2025c run and 2026a run will be conducted.</a:t>
            </a:r>
          </a:p>
          <a:p>
            <a:pPr lvl="2"/>
            <a:r>
              <a:rPr lang="en-US" altLang="ja-JP" sz="1300" dirty="0">
                <a:sym typeface="Symbol" panose="05050102010706020507" pitchFamily="18" charset="2"/>
              </a:rPr>
              <a:t>2025c run will start in November.</a:t>
            </a:r>
          </a:p>
          <a:p>
            <a:pPr lvl="2"/>
            <a:r>
              <a:rPr lang="en-US" altLang="ja-JP" sz="1300" dirty="0">
                <a:sym typeface="Symbol" panose="05050102010706020507" pitchFamily="18" charset="2"/>
              </a:rPr>
              <a:t>Winter shutdown will be shortened as much as possible. (2 weeks)</a:t>
            </a:r>
          </a:p>
          <a:p>
            <a:pPr lvl="2"/>
            <a:r>
              <a:rPr lang="en-US" altLang="ja-JP" sz="1300" dirty="0">
                <a:sym typeface="Symbol" panose="05050102010706020507" pitchFamily="18" charset="2"/>
              </a:rPr>
              <a:t>2026a run will be continued by the end of JFY2026</a:t>
            </a:r>
            <a:r>
              <a:rPr lang="en-US" altLang="ja-JP" sz="1200" dirty="0">
                <a:sym typeface="Symbol" panose="05050102010706020507" pitchFamily="18" charset="2"/>
              </a:rPr>
              <a:t>.</a:t>
            </a:r>
          </a:p>
          <a:p>
            <a:pPr lvl="1"/>
            <a:r>
              <a:rPr lang="en-US" altLang="ja-JP" sz="1600" dirty="0">
                <a:sym typeface="Symbol" panose="05050102010706020507" pitchFamily="18" charset="2"/>
              </a:rPr>
              <a:t>With more supplementary budget, 2025c or 2026b will be extended.</a:t>
            </a:r>
          </a:p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We are in 10-month shutdown now. </a:t>
            </a:r>
          </a:p>
          <a:p>
            <a:pPr lvl="1"/>
            <a:r>
              <a:rPr lang="en-US" altLang="ja-JP" sz="1600" dirty="0">
                <a:solidFill>
                  <a:srgbClr val="FF0000"/>
                </a:solidFill>
                <a:sym typeface="Symbol" panose="05050102010706020507" pitchFamily="18" charset="2"/>
              </a:rPr>
              <a:t>It is required to prioritize works to increase both peak luminosity and integrated luminosity in the next run.</a:t>
            </a:r>
          </a:p>
          <a:p>
            <a:pPr lvl="2"/>
            <a:r>
              <a:rPr lang="en-US" altLang="ja-JP" sz="1300" dirty="0">
                <a:sym typeface="Symbol" panose="05050102010706020507" pitchFamily="18" charset="2"/>
              </a:rPr>
              <a:t>Human resources and budget are limited.</a:t>
            </a:r>
          </a:p>
          <a:p>
            <a:pPr lvl="1"/>
            <a:endParaRPr lang="en-US" altLang="ja-JP" sz="1600" dirty="0">
              <a:sym typeface="Symbol" panose="05050102010706020507" pitchFamily="18" charset="2"/>
            </a:endParaRPr>
          </a:p>
          <a:p>
            <a:pPr lvl="1"/>
            <a:endParaRPr lang="en-US" altLang="ja-JP" sz="1600" dirty="0">
              <a:sym typeface="Symbol" panose="05050102010706020507" pitchFamily="18" charset="2"/>
            </a:endParaRP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53D243-2885-5C6F-A5A9-1551101B4018}"/>
              </a:ext>
            </a:extLst>
          </p:cNvPr>
          <p:cNvSpPr txBox="1"/>
          <p:nvPr/>
        </p:nvSpPr>
        <p:spPr>
          <a:xfrm>
            <a:off x="8037067" y="5578729"/>
            <a:ext cx="80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C00000"/>
                </a:solidFill>
              </a:rPr>
              <a:t>2025c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27A2D9-89B3-9CEB-B5F8-69F6B2F0B675}"/>
              </a:ext>
            </a:extLst>
          </p:cNvPr>
          <p:cNvSpPr txBox="1"/>
          <p:nvPr/>
        </p:nvSpPr>
        <p:spPr>
          <a:xfrm>
            <a:off x="10548582" y="5576224"/>
            <a:ext cx="80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C00000"/>
                </a:solidFill>
              </a:rPr>
              <a:t>2026a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217C67-6E46-C70A-B09E-F8E3909B3B88}"/>
              </a:ext>
            </a:extLst>
          </p:cNvPr>
          <p:cNvSpPr txBox="1"/>
          <p:nvPr/>
        </p:nvSpPr>
        <p:spPr>
          <a:xfrm>
            <a:off x="1698009" y="5999106"/>
            <a:ext cx="80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C00000"/>
                </a:solidFill>
              </a:rPr>
              <a:t>2026b?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5040E5-6C81-30DF-D439-629B6674DD35}"/>
              </a:ext>
            </a:extLst>
          </p:cNvPr>
          <p:cNvSpPr txBox="1"/>
          <p:nvPr/>
        </p:nvSpPr>
        <p:spPr>
          <a:xfrm>
            <a:off x="2590799" y="5133188"/>
            <a:ext cx="602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2024b</a:t>
            </a:r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A37E70-49C0-9FE4-2358-C34376CE2EAB}"/>
              </a:ext>
            </a:extLst>
          </p:cNvPr>
          <p:cNvSpPr txBox="1"/>
          <p:nvPr/>
        </p:nvSpPr>
        <p:spPr>
          <a:xfrm>
            <a:off x="7642237" y="5107957"/>
            <a:ext cx="80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2024c</a:t>
            </a:r>
            <a:endParaRPr kumimoji="1" lang="ja-JP" altLang="en-US" sz="11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FCAB6BD-C2BE-3EC8-8DA0-503ECADA1389}"/>
              </a:ext>
            </a:extLst>
          </p:cNvPr>
          <p:cNvCxnSpPr>
            <a:cxnSpLocks/>
          </p:cNvCxnSpPr>
          <p:nvPr/>
        </p:nvCxnSpPr>
        <p:spPr>
          <a:xfrm>
            <a:off x="7506014" y="5827299"/>
            <a:ext cx="1699193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E44F034-2B0C-A8EC-3414-45C5F3EAE530}"/>
              </a:ext>
            </a:extLst>
          </p:cNvPr>
          <p:cNvCxnSpPr>
            <a:cxnSpLocks/>
          </p:cNvCxnSpPr>
          <p:nvPr/>
        </p:nvCxnSpPr>
        <p:spPr>
          <a:xfrm>
            <a:off x="9205207" y="5759717"/>
            <a:ext cx="407668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E9C1E1C-C43D-A60A-2062-5732CAC88511}"/>
              </a:ext>
            </a:extLst>
          </p:cNvPr>
          <p:cNvSpPr txBox="1"/>
          <p:nvPr/>
        </p:nvSpPr>
        <p:spPr>
          <a:xfrm>
            <a:off x="9704360" y="5785835"/>
            <a:ext cx="1383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C00000"/>
                </a:solidFill>
              </a:rPr>
              <a:t>5 months in total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1E6B1B5-9BF7-CF74-0658-0651717AA766}"/>
              </a:ext>
            </a:extLst>
          </p:cNvPr>
          <p:cNvSpPr txBox="1"/>
          <p:nvPr/>
        </p:nvSpPr>
        <p:spPr>
          <a:xfrm>
            <a:off x="8294058" y="5516845"/>
            <a:ext cx="2417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solidFill>
                  <a:srgbClr val="7030A0"/>
                </a:solidFill>
                <a:sym typeface="Symbol" panose="05050102010706020507" pitchFamily="18" charset="2"/>
              </a:rPr>
              <a:t>Winter shutdown </a:t>
            </a:r>
            <a:r>
              <a:rPr kumimoji="1" lang="en-US" altLang="ja-JP" sz="1100" dirty="0">
                <a:solidFill>
                  <a:srgbClr val="7030A0"/>
                </a:solidFill>
              </a:rPr>
              <a:t>2 weeks</a:t>
            </a:r>
            <a:endParaRPr kumimoji="1" lang="ja-JP" altLang="en-US" sz="1100" dirty="0">
              <a:solidFill>
                <a:srgbClr val="7030A0"/>
              </a:solidFill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6AE3719-8FFD-BBBE-78D1-2594CB6F35C3}"/>
              </a:ext>
            </a:extLst>
          </p:cNvPr>
          <p:cNvCxnSpPr>
            <a:cxnSpLocks/>
          </p:cNvCxnSpPr>
          <p:nvPr/>
        </p:nvCxnSpPr>
        <p:spPr>
          <a:xfrm>
            <a:off x="9205207" y="5303565"/>
            <a:ext cx="2504692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60B79F7-8086-21D9-A4A1-405D66074E89}"/>
              </a:ext>
            </a:extLst>
          </p:cNvPr>
          <p:cNvCxnSpPr>
            <a:cxnSpLocks/>
          </p:cNvCxnSpPr>
          <p:nvPr/>
        </p:nvCxnSpPr>
        <p:spPr>
          <a:xfrm flipV="1">
            <a:off x="1677249" y="5701953"/>
            <a:ext cx="5828765" cy="41178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1B947D6-7796-9D1E-119F-10B8861D86C0}"/>
              </a:ext>
            </a:extLst>
          </p:cNvPr>
          <p:cNvCxnSpPr>
            <a:cxnSpLocks/>
          </p:cNvCxnSpPr>
          <p:nvPr/>
        </p:nvCxnSpPr>
        <p:spPr>
          <a:xfrm>
            <a:off x="9647622" y="5826595"/>
            <a:ext cx="2097024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822C7C1-C4F4-EFD2-CC02-9FEBEF5328D4}"/>
              </a:ext>
            </a:extLst>
          </p:cNvPr>
          <p:cNvCxnSpPr>
            <a:cxnSpLocks/>
          </p:cNvCxnSpPr>
          <p:nvPr/>
        </p:nvCxnSpPr>
        <p:spPr>
          <a:xfrm>
            <a:off x="9205207" y="5826595"/>
            <a:ext cx="407668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15C3049-0AD7-0207-4BF0-1253B5F78F07}"/>
              </a:ext>
            </a:extLst>
          </p:cNvPr>
          <p:cNvCxnSpPr>
            <a:cxnSpLocks/>
          </p:cNvCxnSpPr>
          <p:nvPr/>
        </p:nvCxnSpPr>
        <p:spPr>
          <a:xfrm>
            <a:off x="1576000" y="6260716"/>
            <a:ext cx="804288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6A3D6E2-CC4E-C63F-6E23-C3E73A1930B6}"/>
              </a:ext>
            </a:extLst>
          </p:cNvPr>
          <p:cNvCxnSpPr>
            <a:cxnSpLocks/>
          </p:cNvCxnSpPr>
          <p:nvPr/>
        </p:nvCxnSpPr>
        <p:spPr>
          <a:xfrm flipV="1">
            <a:off x="6646460" y="5830575"/>
            <a:ext cx="832547" cy="154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C2BFF3B-40EE-418B-2B41-678DF7900F6D}"/>
              </a:ext>
            </a:extLst>
          </p:cNvPr>
          <p:cNvSpPr txBox="1"/>
          <p:nvPr/>
        </p:nvSpPr>
        <p:spPr>
          <a:xfrm>
            <a:off x="1848368" y="6238338"/>
            <a:ext cx="1383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C00000"/>
                </a:solidFill>
              </a:rPr>
              <a:t>If possible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4451085-B4D0-9EB5-E766-4FD6ADD01F68}"/>
              </a:ext>
            </a:extLst>
          </p:cNvPr>
          <p:cNvSpPr txBox="1"/>
          <p:nvPr/>
        </p:nvSpPr>
        <p:spPr>
          <a:xfrm>
            <a:off x="6744789" y="5826595"/>
            <a:ext cx="1383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C00000"/>
                </a:solidFill>
              </a:rPr>
              <a:t>If possible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AFFFC54-B183-46F4-C1DB-E25E0AA7AF72}"/>
              </a:ext>
            </a:extLst>
          </p:cNvPr>
          <p:cNvSpPr txBox="1"/>
          <p:nvPr/>
        </p:nvSpPr>
        <p:spPr>
          <a:xfrm>
            <a:off x="9409041" y="5296367"/>
            <a:ext cx="2417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solidFill>
                  <a:srgbClr val="7030A0"/>
                </a:solidFill>
                <a:sym typeface="Symbol" panose="05050102010706020507" pitchFamily="18" charset="2"/>
              </a:rPr>
              <a:t>S</a:t>
            </a:r>
            <a:r>
              <a:rPr kumimoji="1" lang="en-US" altLang="ja-JP" sz="1100" dirty="0">
                <a:solidFill>
                  <a:srgbClr val="7030A0"/>
                </a:solidFill>
                <a:sym typeface="Symbol" panose="05050102010706020507" pitchFamily="18" charset="2"/>
              </a:rPr>
              <a:t>hutdown 10</a:t>
            </a:r>
            <a:r>
              <a:rPr lang="en-US" altLang="ja-JP" sz="1100" dirty="0">
                <a:solidFill>
                  <a:srgbClr val="7030A0"/>
                </a:solidFill>
                <a:sym typeface="Symbol" panose="05050102010706020507" pitchFamily="18" charset="2"/>
              </a:rPr>
              <a:t> months</a:t>
            </a:r>
            <a:endParaRPr kumimoji="1" lang="ja-JP" altLang="en-US" sz="1100" dirty="0">
              <a:solidFill>
                <a:srgbClr val="7030A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0FAC938-289B-DE00-3030-093703CE1D36}"/>
              </a:ext>
            </a:extLst>
          </p:cNvPr>
          <p:cNvSpPr txBox="1"/>
          <p:nvPr/>
        </p:nvSpPr>
        <p:spPr>
          <a:xfrm>
            <a:off x="3163171" y="5707029"/>
            <a:ext cx="2417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solidFill>
                  <a:srgbClr val="7030A0"/>
                </a:solidFill>
                <a:sym typeface="Symbol" panose="05050102010706020507" pitchFamily="18" charset="2"/>
              </a:rPr>
              <a:t>S</a:t>
            </a:r>
            <a:r>
              <a:rPr kumimoji="1" lang="en-US" altLang="ja-JP" sz="1100" dirty="0">
                <a:solidFill>
                  <a:srgbClr val="7030A0"/>
                </a:solidFill>
                <a:sym typeface="Symbol" panose="05050102010706020507" pitchFamily="18" charset="2"/>
              </a:rPr>
              <a:t>hutdown 10</a:t>
            </a:r>
            <a:r>
              <a:rPr lang="en-US" altLang="ja-JP" sz="1100" dirty="0">
                <a:solidFill>
                  <a:srgbClr val="7030A0"/>
                </a:solidFill>
                <a:sym typeface="Symbol" panose="05050102010706020507" pitchFamily="18" charset="2"/>
              </a:rPr>
              <a:t> months</a:t>
            </a:r>
            <a:endParaRPr kumimoji="1" lang="ja-JP" altLang="en-US" sz="1100" dirty="0">
              <a:solidFill>
                <a:srgbClr val="7030A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A92F84-A1FC-111C-151B-91259F259258}"/>
              </a:ext>
            </a:extLst>
          </p:cNvPr>
          <p:cNvSpPr txBox="1"/>
          <p:nvPr/>
        </p:nvSpPr>
        <p:spPr>
          <a:xfrm>
            <a:off x="5154512" y="2808860"/>
            <a:ext cx="209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MEXT</a:t>
            </a:r>
            <a:r>
              <a:rPr kumimoji="1" lang="en-US" altLang="ja-JP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Ministry of Education, Culture, </a:t>
            </a:r>
          </a:p>
          <a:p>
            <a:r>
              <a:rPr lang="en-US" altLang="ja-JP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kumimoji="1" lang="en-US" altLang="ja-JP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Sports,</a:t>
            </a:r>
            <a:r>
              <a:rPr lang="en-US" altLang="ja-JP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</a:t>
            </a:r>
          </a:p>
          <a:p>
            <a:r>
              <a:rPr lang="en-US" altLang="ja-JP" sz="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r>
              <a:rPr lang="en-US" altLang="ja-JP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Ministry of Finance</a:t>
            </a:r>
            <a:endParaRPr kumimoji="1" lang="en-US" altLang="ja-JP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左中かっこ 53">
            <a:extLst>
              <a:ext uri="{FF2B5EF4-FFF2-40B4-BE49-F238E27FC236}">
                <a16:creationId xmlns:a16="http://schemas.microsoft.com/office/drawing/2014/main" id="{4D7B4EA9-3A10-0BE9-62E6-5772A7F45219}"/>
              </a:ext>
            </a:extLst>
          </p:cNvPr>
          <p:cNvSpPr/>
          <p:nvPr/>
        </p:nvSpPr>
        <p:spPr>
          <a:xfrm flipH="1">
            <a:off x="7218660" y="1148479"/>
            <a:ext cx="260096" cy="35108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805EB2BE-E50E-6D5A-DEA1-41BB38076A45}"/>
              </a:ext>
            </a:extLst>
          </p:cNvPr>
          <p:cNvSpPr/>
          <p:nvPr/>
        </p:nvSpPr>
        <p:spPr>
          <a:xfrm>
            <a:off x="7598736" y="2713796"/>
            <a:ext cx="380144" cy="380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45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0E6AD-F7A2-8967-F41B-DBC3DD18E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3B64B7E-A78F-7E72-F234-3BC0A966C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226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2928450-9032-4121-64F6-25FDF3C36DB4}"/>
              </a:ext>
            </a:extLst>
          </p:cNvPr>
          <p:cNvSpPr/>
          <p:nvPr/>
        </p:nvSpPr>
        <p:spPr>
          <a:xfrm>
            <a:off x="0" y="6434515"/>
            <a:ext cx="12192000" cy="43132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3" name="Picture 5" descr="C:\Documents and Settings\Administrator\デスクトップ\keklogo_blue.gif">
            <a:extLst>
              <a:ext uri="{FF2B5EF4-FFF2-40B4-BE49-F238E27FC236}">
                <a16:creationId xmlns:a16="http://schemas.microsoft.com/office/drawing/2014/main" id="{5D4D5C1D-10E2-D995-8EFF-E69441AF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" y="6463741"/>
            <a:ext cx="702056" cy="402103"/>
          </a:xfrm>
          <a:prstGeom prst="rect">
            <a:avLst/>
          </a:prstGeom>
          <a:noFill/>
        </p:spPr>
      </p:pic>
      <p:pic>
        <p:nvPicPr>
          <p:cNvPr id="14" name="Picture 1" descr="C:\Documents and Settings\Administrator\デスクトップ\SuperKEKB_logo.gif">
            <a:extLst>
              <a:ext uri="{FF2B5EF4-FFF2-40B4-BE49-F238E27FC236}">
                <a16:creationId xmlns:a16="http://schemas.microsoft.com/office/drawing/2014/main" id="{56C0B7DA-364A-76BD-030A-9B405089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2495" y="6449005"/>
            <a:ext cx="759505" cy="408995"/>
          </a:xfrm>
          <a:prstGeom prst="rect">
            <a:avLst/>
          </a:prstGeom>
          <a:noFill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918ADB-7EA4-65B4-1154-055DEFB9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75"/>
            <a:ext cx="2743200" cy="365125"/>
          </a:xfrm>
        </p:spPr>
        <p:txBody>
          <a:bodyPr/>
          <a:lstStyle/>
          <a:p>
            <a:fld id="{2703563A-5760-4490-B9C0-0ADE44AA5E72}" type="slidenum">
              <a:rPr kumimoji="1" lang="ja-JP" altLang="en-US" smtClean="0">
                <a:solidFill>
                  <a:srgbClr val="FFFF00"/>
                </a:solidFill>
              </a:rPr>
              <a:t>9</a:t>
            </a:fld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AA212860-AFFF-ABF0-2357-2C93D6E2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75"/>
            <a:ext cx="27432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15th Juanuary 2025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30A78331-D28D-4BEA-F0FE-31A0CCAC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75"/>
            <a:ext cx="4114800" cy="365125"/>
          </a:xfrm>
        </p:spPr>
        <p:txBody>
          <a:bodyPr/>
          <a:lstStyle/>
          <a:p>
            <a:r>
              <a:rPr kumimoji="1" lang="en-US" altLang="ja-JP">
                <a:solidFill>
                  <a:srgbClr val="FFFF00"/>
                </a:solidFill>
              </a:rPr>
              <a:t>The 28th KEKB Accelerator Review Committee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802CD14-3956-E599-BFF0-15C7AE1DF10C}"/>
              </a:ext>
            </a:extLst>
          </p:cNvPr>
          <p:cNvSpPr txBox="1">
            <a:spLocks/>
          </p:cNvSpPr>
          <p:nvPr/>
        </p:nvSpPr>
        <p:spPr>
          <a:xfrm>
            <a:off x="1785678" y="0"/>
            <a:ext cx="8360404" cy="7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  <a:latin typeface="+mn-lt"/>
              </a:rPr>
              <a:t>Works during this shutdown 1</a:t>
            </a:r>
            <a:endParaRPr lang="ja-JP" altLang="en-US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B11F98-D582-05CC-80B1-2BC465EB28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19189813">
            <a:off x="10467822" y="4028660"/>
            <a:ext cx="1188014" cy="1545455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BA64061-1D51-4B59-67A7-D6C8F00499BE}"/>
              </a:ext>
            </a:extLst>
          </p:cNvPr>
          <p:cNvSpPr txBox="1">
            <a:spLocks/>
          </p:cNvSpPr>
          <p:nvPr/>
        </p:nvSpPr>
        <p:spPr>
          <a:xfrm>
            <a:off x="131435" y="1103122"/>
            <a:ext cx="7283156" cy="531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sym typeface="Symbol" panose="05050102010706020507" pitchFamily="18" charset="2"/>
              </a:rPr>
              <a:t>Major work items (decided)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Radiation shielding reinforcement and expanding radiation control area near Oho exp. Hall.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Required for achieving higher LER beam current</a:t>
            </a:r>
            <a:r>
              <a:rPr lang="ja-JP" altLang="en-US" sz="1400" dirty="0">
                <a:sym typeface="Symbol" panose="05050102010706020507" pitchFamily="18" charset="2"/>
              </a:rPr>
              <a:t> </a:t>
            </a:r>
            <a:r>
              <a:rPr lang="en-US" altLang="ja-JP" sz="1400" dirty="0">
                <a:sym typeface="Symbol" panose="05050102010706020507" pitchFamily="18" charset="2"/>
              </a:rPr>
              <a:t>using</a:t>
            </a:r>
            <a:r>
              <a:rPr lang="ja-JP" altLang="en-US" sz="1400" dirty="0">
                <a:sym typeface="Symbol" panose="05050102010706020507" pitchFamily="18" charset="2"/>
              </a:rPr>
              <a:t> </a:t>
            </a:r>
            <a:r>
              <a:rPr lang="en-US" altLang="ja-JP" sz="1400" dirty="0">
                <a:sym typeface="Symbol" panose="05050102010706020507" pitchFamily="18" charset="2"/>
              </a:rPr>
              <a:t>NLC</a:t>
            </a:r>
            <a:r>
              <a:rPr lang="ja-JP" altLang="en-US" sz="1400" dirty="0">
                <a:sym typeface="Symbol" panose="05050102010706020507" pitchFamily="18" charset="2"/>
              </a:rPr>
              <a:t> </a:t>
            </a:r>
            <a:r>
              <a:rPr lang="en-US" altLang="ja-JP" sz="1400" dirty="0">
                <a:sym typeface="Symbol" panose="05050102010706020507" pitchFamily="18" charset="2"/>
              </a:rPr>
              <a:t>at</a:t>
            </a:r>
            <a:r>
              <a:rPr lang="ja-JP" altLang="en-US" sz="1400" dirty="0">
                <a:sym typeface="Symbol" panose="05050102010706020507" pitchFamily="18" charset="2"/>
              </a:rPr>
              <a:t> </a:t>
            </a:r>
            <a:r>
              <a:rPr lang="en-US" altLang="ja-JP" sz="1400" dirty="0">
                <a:sym typeface="Symbol" panose="05050102010706020507" pitchFamily="18" charset="2"/>
              </a:rPr>
              <a:t>OHO.</a:t>
            </a:r>
          </a:p>
          <a:p>
            <a:pPr lvl="1"/>
            <a:r>
              <a:rPr lang="en-US" altLang="ja-JP" sz="1800" dirty="0" err="1">
                <a:sym typeface="Symbol" panose="05050102010706020507" pitchFamily="18" charset="2"/>
              </a:rPr>
              <a:t>Linac</a:t>
            </a:r>
            <a:r>
              <a:rPr lang="en-US" altLang="ja-JP" sz="1800" dirty="0">
                <a:sym typeface="Symbol" panose="05050102010706020507" pitchFamily="18" charset="2"/>
              </a:rPr>
              <a:t> RF gun replacement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New RF-gun cathode will be delivered by the end of March and be installed during next summer.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ECS installation at </a:t>
            </a:r>
            <a:r>
              <a:rPr lang="en-US" altLang="ja-JP" sz="1800" dirty="0" err="1">
                <a:sym typeface="Symbol" panose="05050102010706020507" pitchFamily="18" charset="2"/>
              </a:rPr>
              <a:t>BTe</a:t>
            </a:r>
            <a:endParaRPr lang="en-US" altLang="ja-JP" sz="1800" dirty="0">
              <a:sym typeface="Symbol" panose="05050102010706020507" pitchFamily="18" charset="2"/>
            </a:endParaRP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Accelerating structure will be installed at </a:t>
            </a:r>
            <a:r>
              <a:rPr lang="en-US" altLang="ja-JP" sz="1400" dirty="0" err="1">
                <a:sym typeface="Symbol" panose="05050102010706020507" pitchFamily="18" charset="2"/>
              </a:rPr>
              <a:t>BTe</a:t>
            </a:r>
            <a:r>
              <a:rPr lang="en-US" altLang="ja-JP" sz="1400" dirty="0">
                <a:sym typeface="Symbol" panose="05050102010706020507" pitchFamily="18" charset="2"/>
              </a:rPr>
              <a:t> by the end of March and new ECS will be available from 2025c run.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Bending magnet replacement at </a:t>
            </a:r>
            <a:r>
              <a:rPr lang="en-US" altLang="ja-JP" sz="1800" dirty="0" err="1">
                <a:sym typeface="Symbol" panose="05050102010706020507" pitchFamily="18" charset="2"/>
              </a:rPr>
              <a:t>BTp</a:t>
            </a:r>
            <a:endParaRPr lang="en-US" altLang="ja-JP" sz="1800" dirty="0">
              <a:sym typeface="Symbol" panose="05050102010706020507" pitchFamily="18" charset="2"/>
            </a:endParaRP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A few old bending magnets will be replaced during next summer.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Inner cleaning of beam chambers at LER wiggler sections 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Countermeasure against LER SBL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Upside-down rotation of beam pipes with electrodes at Nikko wiggler section was canceled.</a:t>
            </a:r>
          </a:p>
          <a:p>
            <a:pPr lvl="1"/>
            <a:r>
              <a:rPr lang="en-US" altLang="ja-JP" sz="1800" dirty="0">
                <a:sym typeface="Symbol" panose="05050102010706020507" pitchFamily="18" charset="2"/>
              </a:rPr>
              <a:t>Various works carried out by the Plant and Facilities Department 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Roof renovation work in Tsukuba Hall</a:t>
            </a:r>
          </a:p>
          <a:p>
            <a:pPr lvl="2"/>
            <a:r>
              <a:rPr lang="en-US" altLang="ja-JP" sz="1400" dirty="0">
                <a:sym typeface="Symbol" panose="05050102010706020507" pitchFamily="18" charset="2"/>
              </a:rPr>
              <a:t>Replacement of 6 kV HV power cables</a:t>
            </a:r>
            <a:endParaRPr lang="en-US" altLang="ja-JP" sz="1000" dirty="0">
              <a:sym typeface="Symbol" panose="05050102010706020507" pitchFamily="18" charset="2"/>
            </a:endParaRPr>
          </a:p>
          <a:p>
            <a:pPr lvl="2"/>
            <a:endParaRPr lang="en-US" altLang="ja-JP" sz="1400" dirty="0">
              <a:sym typeface="Symbol" panose="05050102010706020507" pitchFamily="18" charset="2"/>
            </a:endParaRPr>
          </a:p>
        </p:txBody>
      </p:sp>
      <p:pic>
        <p:nvPicPr>
          <p:cNvPr id="5" name="図 4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BDA730BA-F69E-2B97-2F35-E3BF7D6DF2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" r="5654"/>
          <a:stretch/>
        </p:blipFill>
        <p:spPr>
          <a:xfrm>
            <a:off x="8310973" y="1815548"/>
            <a:ext cx="2996445" cy="2865187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579F0CF-ECFC-6290-8330-B7B6943B8B7F}"/>
              </a:ext>
            </a:extLst>
          </p:cNvPr>
          <p:cNvSpPr/>
          <p:nvPr/>
        </p:nvSpPr>
        <p:spPr>
          <a:xfrm>
            <a:off x="8627749" y="2985149"/>
            <a:ext cx="133185" cy="3713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3F368B9-CA47-E5CD-421C-A4363E11ACE6}"/>
              </a:ext>
            </a:extLst>
          </p:cNvPr>
          <p:cNvSpPr/>
          <p:nvPr/>
        </p:nvSpPr>
        <p:spPr>
          <a:xfrm>
            <a:off x="10978008" y="2985150"/>
            <a:ext cx="133185" cy="20621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DAD04D1-D703-99C1-EE8D-807C3048E47D}"/>
              </a:ext>
            </a:extLst>
          </p:cNvPr>
          <p:cNvSpPr/>
          <p:nvPr/>
        </p:nvSpPr>
        <p:spPr>
          <a:xfrm>
            <a:off x="10978008" y="3249998"/>
            <a:ext cx="133185" cy="6392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5EAB1A-A069-8C87-63E6-A31972DE0899}"/>
              </a:ext>
            </a:extLst>
          </p:cNvPr>
          <p:cNvSpPr txBox="1"/>
          <p:nvPr/>
        </p:nvSpPr>
        <p:spPr>
          <a:xfrm rot="16200000">
            <a:off x="7730093" y="3006763"/>
            <a:ext cx="13032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Nikko</a:t>
            </a:r>
            <a:r>
              <a:rPr lang="ja-JP" altLang="en-US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12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straight</a:t>
            </a:r>
            <a:r>
              <a:rPr lang="ja-JP" altLang="en-US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section</a:t>
            </a:r>
            <a:endParaRPr kumimoji="1" lang="ja-JP" altLang="en-US" sz="12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F1ECF5-31D5-27D0-DE0C-C0812DBAB079}"/>
              </a:ext>
            </a:extLst>
          </p:cNvPr>
          <p:cNvSpPr txBox="1"/>
          <p:nvPr/>
        </p:nvSpPr>
        <p:spPr>
          <a:xfrm rot="5400000">
            <a:off x="10815837" y="2740076"/>
            <a:ext cx="1303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Oho</a:t>
            </a:r>
          </a:p>
          <a:p>
            <a:pPr algn="ctr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straight</a:t>
            </a:r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section</a:t>
            </a:r>
            <a:endParaRPr kumimoji="1" lang="ja-JP" altLang="en-US" sz="12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C21B445-C9BD-7ACE-050B-1888C0D39549}"/>
              </a:ext>
            </a:extLst>
          </p:cNvPr>
          <p:cNvSpPr txBox="1"/>
          <p:nvPr/>
        </p:nvSpPr>
        <p:spPr>
          <a:xfrm>
            <a:off x="8735607" y="3188124"/>
            <a:ext cx="1235008" cy="461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D10</a:t>
            </a:r>
            <a:r>
              <a:rPr lang="ja-JP" altLang="en-US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12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wiggler</a:t>
            </a:r>
            <a:r>
              <a:rPr lang="ja-JP" altLang="en-US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section</a:t>
            </a:r>
            <a:endParaRPr kumimoji="1" lang="ja-JP" altLang="en-US" sz="12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3545CC-892D-C49A-AA6A-B73AD64CBA62}"/>
              </a:ext>
            </a:extLst>
          </p:cNvPr>
          <p:cNvSpPr txBox="1"/>
          <p:nvPr/>
        </p:nvSpPr>
        <p:spPr>
          <a:xfrm>
            <a:off x="8738710" y="2732387"/>
            <a:ext cx="1434341" cy="461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D11</a:t>
            </a:r>
          </a:p>
          <a:p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wiggler</a:t>
            </a:r>
            <a:r>
              <a:rPr lang="ja-JP" altLang="en-US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1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section</a:t>
            </a:r>
            <a:endParaRPr kumimoji="1" lang="ja-JP" altLang="en-US" sz="12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799A4A-8EE0-EA99-A141-D3A927B76EE9}"/>
              </a:ext>
            </a:extLst>
          </p:cNvPr>
          <p:cNvSpPr txBox="1"/>
          <p:nvPr/>
        </p:nvSpPr>
        <p:spPr>
          <a:xfrm>
            <a:off x="9903588" y="2712048"/>
            <a:ext cx="1494804" cy="461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D04 </a:t>
            </a:r>
          </a:p>
          <a:p>
            <a:r>
              <a:rPr lang="en-US" altLang="ja-JP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wiggler section</a:t>
            </a:r>
            <a:endParaRPr kumimoji="1" lang="ja-JP" altLang="en-US" sz="12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6EFF2F-EB17-0563-F772-29647261A838}"/>
              </a:ext>
            </a:extLst>
          </p:cNvPr>
          <p:cNvSpPr txBox="1"/>
          <p:nvPr/>
        </p:nvSpPr>
        <p:spPr>
          <a:xfrm>
            <a:off x="9833257" y="3233728"/>
            <a:ext cx="13185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D05 NLC</a:t>
            </a:r>
            <a:r>
              <a:rPr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section</a:t>
            </a:r>
            <a:endParaRPr kumimoji="1" lang="ja-JP" altLang="en-US" sz="12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FA0B312-FA8E-DFE3-9EA9-931A199A3895}"/>
              </a:ext>
            </a:extLst>
          </p:cNvPr>
          <p:cNvSpPr txBox="1"/>
          <p:nvPr/>
        </p:nvSpPr>
        <p:spPr>
          <a:xfrm>
            <a:off x="9326582" y="1514071"/>
            <a:ext cx="105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7030A0"/>
                </a:solidFill>
              </a:rPr>
              <a:t>Tsukuba (Belle II)</a:t>
            </a:r>
          </a:p>
        </p:txBody>
      </p:sp>
      <p:pic>
        <p:nvPicPr>
          <p:cNvPr id="24" name="図 23" descr="座る, テーブル, 金属, 茶色 が含まれている画像&#10;&#10;自動的に生成された説明">
            <a:extLst>
              <a:ext uri="{FF2B5EF4-FFF2-40B4-BE49-F238E27FC236}">
                <a16:creationId xmlns:a16="http://schemas.microsoft.com/office/drawing/2014/main" id="{F08919DB-9068-1470-46E4-5A13EDDDFA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42" y="1075416"/>
            <a:ext cx="1675677" cy="1256758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050A2142-8584-5D4D-580A-F966062D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58" y="1114825"/>
            <a:ext cx="1450085" cy="1087829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39303BC-2A4C-7FD6-4F58-57B4D72D1384}"/>
              </a:ext>
            </a:extLst>
          </p:cNvPr>
          <p:cNvSpPr txBox="1"/>
          <p:nvPr/>
        </p:nvSpPr>
        <p:spPr>
          <a:xfrm>
            <a:off x="10793492" y="1760519"/>
            <a:ext cx="127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Oho Experimental Hall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19D2BA1-CAC7-9D91-64F7-4B88D91CF472}"/>
              </a:ext>
            </a:extLst>
          </p:cNvPr>
          <p:cNvSpPr/>
          <p:nvPr/>
        </p:nvSpPr>
        <p:spPr>
          <a:xfrm>
            <a:off x="10807148" y="3079544"/>
            <a:ext cx="381908" cy="206211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pic>
        <p:nvPicPr>
          <p:cNvPr id="28" name="図 27" descr="屋内, エンジン, 金属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73CE4A7-D7DA-D2E6-A78A-1CAA881AE3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42" y="3592082"/>
            <a:ext cx="1417686" cy="1063265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35D26FC-2FF8-1D7F-EF72-918AE544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35" y="5078606"/>
            <a:ext cx="1350677" cy="11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48FE2C4F-BD22-7A2B-4572-EC255AC6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978" y="5075695"/>
            <a:ext cx="1372589" cy="11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C16A8F3-3699-77A2-433F-B1F56D5D4800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399481" y="2332174"/>
            <a:ext cx="310142" cy="6594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96C85C8B-FBE5-8020-C38A-791830E6595C}"/>
              </a:ext>
            </a:extLst>
          </p:cNvPr>
          <p:cNvCxnSpPr>
            <a:cxnSpLocks/>
          </p:cNvCxnSpPr>
          <p:nvPr/>
        </p:nvCxnSpPr>
        <p:spPr>
          <a:xfrm>
            <a:off x="8420835" y="2298313"/>
            <a:ext cx="2584896" cy="71288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A9A4B98-14D4-0270-BE48-5E0911EEEF8B}"/>
              </a:ext>
            </a:extLst>
          </p:cNvPr>
          <p:cNvSpPr txBox="1"/>
          <p:nvPr/>
        </p:nvSpPr>
        <p:spPr>
          <a:xfrm>
            <a:off x="11169603" y="4432950"/>
            <a:ext cx="51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NLC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17B7E7F-6313-5337-9440-63D52B6173A4}"/>
              </a:ext>
            </a:extLst>
          </p:cNvPr>
          <p:cNvSpPr/>
          <p:nvPr/>
        </p:nvSpPr>
        <p:spPr>
          <a:xfrm rot="4143629">
            <a:off x="10155729" y="4213710"/>
            <a:ext cx="199089" cy="742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E8DCBB6A-24EC-F8A3-1312-B1C39216DDB8}"/>
              </a:ext>
            </a:extLst>
          </p:cNvPr>
          <p:cNvSpPr/>
          <p:nvPr/>
        </p:nvSpPr>
        <p:spPr>
          <a:xfrm>
            <a:off x="7913791" y="1643643"/>
            <a:ext cx="189617" cy="27699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F4672ED-C22F-10D9-E97D-9EAC5CC6DA28}"/>
              </a:ext>
            </a:extLst>
          </p:cNvPr>
          <p:cNvSpPr/>
          <p:nvPr/>
        </p:nvSpPr>
        <p:spPr>
          <a:xfrm rot="19128967">
            <a:off x="9831239" y="4092976"/>
            <a:ext cx="143875" cy="110637"/>
          </a:xfrm>
          <a:prstGeom prst="rect">
            <a:avLst/>
          </a:prstGeom>
          <a:noFill/>
          <a:ln>
            <a:solidFill>
              <a:srgbClr val="BE50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D775ACB-06FA-A7F5-F8EC-A1E2BFD065B5}"/>
              </a:ext>
            </a:extLst>
          </p:cNvPr>
          <p:cNvSpPr txBox="1"/>
          <p:nvPr/>
        </p:nvSpPr>
        <p:spPr>
          <a:xfrm>
            <a:off x="8865117" y="6194813"/>
            <a:ext cx="185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NEW RF-Gun cathode cell</a:t>
            </a:r>
            <a:endParaRPr kumimoji="1" lang="ja-JP" altLang="en-US" sz="1200" dirty="0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2983A816-5107-6908-C177-6A9414BB40F9}"/>
              </a:ext>
            </a:extLst>
          </p:cNvPr>
          <p:cNvSpPr/>
          <p:nvPr/>
        </p:nvSpPr>
        <p:spPr>
          <a:xfrm>
            <a:off x="11196128" y="5001708"/>
            <a:ext cx="117150" cy="14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0ACEA21-929B-DF3D-C72E-A9005DC80CC0}"/>
              </a:ext>
            </a:extLst>
          </p:cNvPr>
          <p:cNvSpPr txBox="1"/>
          <p:nvPr/>
        </p:nvSpPr>
        <p:spPr>
          <a:xfrm>
            <a:off x="10192865" y="3996347"/>
            <a:ext cx="440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ECS</a:t>
            </a:r>
            <a:endParaRPr kumimoji="1" lang="ja-JP" altLang="en-US" sz="12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E434412-D017-4CF8-B7F0-4F6BF518FC1A}"/>
              </a:ext>
            </a:extLst>
          </p:cNvPr>
          <p:cNvSpPr txBox="1"/>
          <p:nvPr/>
        </p:nvSpPr>
        <p:spPr>
          <a:xfrm>
            <a:off x="7189458" y="3691233"/>
            <a:ext cx="2546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Bending magnet replacement (</a:t>
            </a:r>
            <a:r>
              <a:rPr kumimoji="1" lang="en-US" altLang="ja-JP" sz="1200" dirty="0" err="1"/>
              <a:t>BTp</a:t>
            </a:r>
            <a:r>
              <a:rPr kumimoji="1" lang="en-US" altLang="ja-JP" sz="1200" dirty="0"/>
              <a:t>)</a:t>
            </a:r>
            <a:endParaRPr kumimoji="1" lang="ja-JP" altLang="en-US" sz="1200" dirty="0"/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C968CF51-2BA9-32B9-3CE0-E1DD982A145A}"/>
              </a:ext>
            </a:extLst>
          </p:cNvPr>
          <p:cNvCxnSpPr>
            <a:cxnSpLocks/>
            <a:endCxn id="55" idx="0"/>
          </p:cNvCxnSpPr>
          <p:nvPr/>
        </p:nvCxnSpPr>
        <p:spPr>
          <a:xfrm flipV="1">
            <a:off x="8957248" y="4106661"/>
            <a:ext cx="909503" cy="144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図 75">
            <a:extLst>
              <a:ext uri="{FF2B5EF4-FFF2-40B4-BE49-F238E27FC236}">
                <a16:creationId xmlns:a16="http://schemas.microsoft.com/office/drawing/2014/main" id="{660E608B-4541-759A-059A-767447E6CE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4235" y="3975252"/>
            <a:ext cx="1731126" cy="10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0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91938</TotalTime>
  <Words>2472</Words>
  <Application>Microsoft Office PowerPoint</Application>
  <PresentationFormat>ワイド画面</PresentationFormat>
  <Paragraphs>452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Symbol</vt:lpstr>
      <vt:lpstr>Office テーマ</vt:lpstr>
      <vt:lpstr>SuperKEKB Near-term Plan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Fin.</vt:lpstr>
      <vt:lpstr>Back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ARC2022_vacuum</dc:title>
  <dc:creator>shibata kyo</dc:creator>
  <cp:lastModifiedBy>kyo shibata</cp:lastModifiedBy>
  <cp:revision>1425</cp:revision>
  <cp:lastPrinted>2024-04-24T02:02:16Z</cp:lastPrinted>
  <dcterms:created xsi:type="dcterms:W3CDTF">2018-08-10T01:02:51Z</dcterms:created>
  <dcterms:modified xsi:type="dcterms:W3CDTF">2025-01-15T10:06:06Z</dcterms:modified>
</cp:coreProperties>
</file>