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  <p:sldMasterId id="2147483703" r:id="rId5"/>
    <p:sldMasterId id="2147483715" r:id="rId6"/>
    <p:sldMasterId id="2147483727" r:id="rId7"/>
  </p:sldMasterIdLst>
  <p:notesMasterIdLst>
    <p:notesMasterId r:id="rId23"/>
  </p:notesMasterIdLst>
  <p:sldIdLst>
    <p:sldId id="256" r:id="rId8"/>
    <p:sldId id="258" r:id="rId9"/>
    <p:sldId id="554" r:id="rId10"/>
    <p:sldId id="555" r:id="rId11"/>
    <p:sldId id="556" r:id="rId12"/>
    <p:sldId id="260" r:id="rId13"/>
    <p:sldId id="557" r:id="rId14"/>
    <p:sldId id="558" r:id="rId15"/>
    <p:sldId id="559" r:id="rId16"/>
    <p:sldId id="560" r:id="rId17"/>
    <p:sldId id="564" r:id="rId18"/>
    <p:sldId id="561" r:id="rId19"/>
    <p:sldId id="562" r:id="rId20"/>
    <p:sldId id="342" r:id="rId21"/>
    <p:sldId id="563" r:id="rId22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530DF-6BFB-4E7B-8DB7-4CBB62A2494F}" type="datetimeFigureOut">
              <a:rPr kumimoji="1" lang="ja-JP" altLang="en-US" smtClean="0"/>
              <a:t>2025/1/13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7110-F3F1-4FC0-8FE2-3188798CE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7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CB96183-A1E1-4B03-95AF-2AE9A691F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7400" y="6621463"/>
            <a:ext cx="7086600" cy="25082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178C3E-9C0B-4B83-B7AE-F77007A12B1C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4288" y="0"/>
            <a:ext cx="9158288" cy="14128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6" name="Oval 4" descr="80%">
            <a:extLst>
              <a:ext uri="{FF2B5EF4-FFF2-40B4-BE49-F238E27FC236}">
                <a16:creationId xmlns:a16="http://schemas.microsoft.com/office/drawing/2014/main" id="{802EA638-2226-40F1-82EA-79BE67D028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0"/>
            <a:ext cx="1981200" cy="1447800"/>
          </a:xfrm>
          <a:prstGeom prst="ellipse">
            <a:avLst/>
          </a:prstGeom>
          <a:pattFill prst="pct80">
            <a:fgClr>
              <a:schemeClr val="accent2"/>
            </a:fgClr>
            <a:bgClr>
              <a:schemeClr val="tx2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Oval 5" descr="75%">
            <a:extLst>
              <a:ext uri="{FF2B5EF4-FFF2-40B4-BE49-F238E27FC236}">
                <a16:creationId xmlns:a16="http://schemas.microsoft.com/office/drawing/2014/main" id="{D21ACF45-BB11-4258-8DFB-ABBBC6A2B0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165100"/>
            <a:ext cx="1295400" cy="1066800"/>
          </a:xfrm>
          <a:prstGeom prst="ellipse">
            <a:avLst/>
          </a:prstGeom>
          <a:pattFill prst="pct75">
            <a:fgClr>
              <a:schemeClr val="accent2"/>
            </a:fgClr>
            <a:bgClr>
              <a:schemeClr val="tx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Oval 6" descr="80%">
            <a:extLst>
              <a:ext uri="{FF2B5EF4-FFF2-40B4-BE49-F238E27FC236}">
                <a16:creationId xmlns:a16="http://schemas.microsoft.com/office/drawing/2014/main" id="{1C0850A7-F38F-4E09-8521-204F4AE8A5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500" y="393700"/>
            <a:ext cx="762000" cy="609600"/>
          </a:xfrm>
          <a:prstGeom prst="ellipse">
            <a:avLst/>
          </a:prstGeom>
          <a:pattFill prst="pct80">
            <a:fgClr>
              <a:schemeClr val="accent2"/>
            </a:fgClr>
            <a:bgClr>
              <a:schemeClr val="tx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D16B103-FA25-4A1B-ABCB-A0195FBD63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95513" y="0"/>
            <a:ext cx="6948487" cy="3333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3F2C702-0783-427D-A5FF-DF1D6D6AF7AE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0"/>
            <a:ext cx="1143000" cy="304800"/>
            <a:chOff x="4704" y="0"/>
            <a:chExt cx="720" cy="336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93456F6E-75AE-4F87-8E48-6110BCD704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04" y="0"/>
              <a:ext cx="48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804484F4-D419-493D-9C20-F51B5BDA47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0" y="0"/>
              <a:ext cx="48" cy="3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8F2F49B6-1C3F-4955-B57B-B6B29FBD9B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0"/>
              <a:ext cx="48" cy="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EDDB521E-6B64-4BB2-962F-8F538D759B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2209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142DAFD-1E69-4B9C-87D1-13CF353162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384300"/>
            <a:ext cx="9144000" cy="2159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5922F41-15C5-4AA6-8CDA-686A853EE7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21920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FB8BC845-5F78-4AAC-BDCD-7E1D449ACC65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8" name="Group 21">
            <a:extLst>
              <a:ext uri="{FF2B5EF4-FFF2-40B4-BE49-F238E27FC236}">
                <a16:creationId xmlns:a16="http://schemas.microsoft.com/office/drawing/2014/main" id="{A6250FF6-6794-442F-A113-7BD620DC7329}"/>
              </a:ext>
            </a:extLst>
          </p:cNvPr>
          <p:cNvGrpSpPr>
            <a:grpSpLocks/>
          </p:cNvGrpSpPr>
          <p:nvPr/>
        </p:nvGrpSpPr>
        <p:grpSpPr bwMode="auto">
          <a:xfrm>
            <a:off x="0" y="6616700"/>
            <a:ext cx="2700338" cy="255588"/>
            <a:chOff x="0" y="4168"/>
            <a:chExt cx="1701" cy="161"/>
          </a:xfrm>
        </p:grpSpPr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D6728DC6-1095-4A3B-8DE0-6ACEFE3A9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4171"/>
              <a:ext cx="1501" cy="1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" name="AutoShape 23">
              <a:extLst>
                <a:ext uri="{FF2B5EF4-FFF2-40B4-BE49-F238E27FC236}">
                  <a16:creationId xmlns:a16="http://schemas.microsoft.com/office/drawing/2014/main" id="{B5AFF5A4-1F29-4392-931A-DA6135CB12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0" y="4168"/>
              <a:ext cx="771" cy="157"/>
            </a:xfrm>
            <a:prstGeom prst="parallelogram">
              <a:avLst>
                <a:gd name="adj" fmla="val 122771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21" name="Picture 28">
            <a:extLst>
              <a:ext uri="{FF2B5EF4-FFF2-40B4-BE49-F238E27FC236}">
                <a16:creationId xmlns:a16="http://schemas.microsoft.com/office/drawing/2014/main" id="{C17A6F51-BB64-484B-9148-EC78A2F9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3200"/>
            <a:ext cx="18780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9" y="2852740"/>
            <a:ext cx="8424862" cy="936625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ja-JP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933827"/>
            <a:ext cx="8064500" cy="5746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="0">
                <a:solidFill>
                  <a:schemeClr val="hlink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ja-JP" altLang="ja-JP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254A8F7E-9F17-47E4-A1AF-970C72E4F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25" y="6611938"/>
            <a:ext cx="2133600" cy="26828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3E8399-865E-4E49-A090-478D64D0CF60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107664F1-3BB1-46C4-AFCB-9BA1B9A674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90925" y="6611938"/>
            <a:ext cx="2133600" cy="26828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B76C30-EA31-4149-81EB-86B470C83E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55AE96F0-8081-4E54-BE09-68B88349E85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179388" y="6588125"/>
            <a:ext cx="2232025" cy="268288"/>
          </a:xfrm>
        </p:spPr>
        <p:txBody>
          <a:bodyPr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18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7A85164-75D1-44FA-BB6E-B061F6BDA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8514-3F5C-41C5-B8A9-1E8C9F801CE3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DC0525C-239E-463A-9AEB-3516A6B48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D08F478-C0DD-41D2-AAB4-7F3C0EF63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E1FC4-7ACD-489B-88C3-673CBE2F1B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050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0663" y="333375"/>
            <a:ext cx="1962150" cy="59769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734050" cy="59769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1805848-1047-4695-88EC-C7E706014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C17D4-EDE7-4785-9800-BFFFC2A9137E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8CE3312-8429-47D4-A133-11C2EC347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2080B94-EF93-4958-9FFF-A63949E72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C461-0A4E-4DC9-8869-E00819FC02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800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17FF6F2-59FF-42D5-9A66-9372061C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D42BF6-73A4-4B83-8B87-4DD0548ED95D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B9BFF1-E84A-44F2-9B8C-FD2653C8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E7E748-AD85-4081-A753-17DC1E91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9404A-51E0-429C-BD29-6F81909DB7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500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>
            <a:extLst>
              <a:ext uri="{FF2B5EF4-FFF2-40B4-BE49-F238E27FC236}">
                <a16:creationId xmlns:a16="http://schemas.microsoft.com/office/drawing/2014/main" id="{CF3AE9E6-9550-45B9-88A7-7B1A9A3A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20AA0A-DF14-4A32-871B-F85BBA13034A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7" name="フッター プレースホルダ 6">
            <a:extLst>
              <a:ext uri="{FF2B5EF4-FFF2-40B4-BE49-F238E27FC236}">
                <a16:creationId xmlns:a16="http://schemas.microsoft.com/office/drawing/2014/main" id="{5C0AC6DF-30F4-4D72-AA53-19672E33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7">
            <a:extLst>
              <a:ext uri="{FF2B5EF4-FFF2-40B4-BE49-F238E27FC236}">
                <a16:creationId xmlns:a16="http://schemas.microsoft.com/office/drawing/2014/main" id="{EA632078-3DAC-4F98-A4C4-464BC981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9E029-2306-49FD-88C9-8531CBB7F3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443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9BF2E71-D654-49D2-8C8B-8DE302D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A2CE5-B775-460A-B27E-1579FE53B7C0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CD03EC9-DB95-4397-8107-BBE65BEC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654A3B-E4BC-46A3-B363-E7D63D2E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FECF1-4C2F-40C5-A123-24437B4C3A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39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21814B-E296-4533-B001-D213EBC5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00630-5279-41BA-AFD6-FD4A15728455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48D05CB-EB11-47B3-A67C-FD8F3630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904534A-BE55-43B4-9DCE-FE9BC849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2F4E29-0185-4E62-B2B1-811CCD8047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676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562BB3F-4FC7-4395-A170-52EE4301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457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en-US" altLang="ja-JP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37EFB-5C08-4CE1-9A6C-0CB1A4646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8E36A-97C3-470B-9B2D-5C0C48D30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BB777-8D59-4606-862D-6ED76A368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730957D5-8D95-4DB3-BCD8-E54177734F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99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8B2714-2365-4C58-80E2-F8FB91AC0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BFB90-E3CE-42FE-BEBF-5ADFA88A4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66F695-97F4-467F-A39A-EE4437BDA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FB6BB-7842-4200-97F7-551BD2EA4B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089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AB664-2F12-4EAD-9233-64CB148CD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D1D33-B0DB-4484-9851-3B65B25139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1C238-D333-4E1E-95E1-557AEA7B6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5759-8624-41CE-8226-E393EAE7AB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113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DF00F-3E79-426D-8BB4-6DF0FA49B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26A47-DB22-47D4-AD56-977732B69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DAF79-C63D-4C3A-ABCD-E3A71CC6C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6E63-0C71-4D68-B5CE-D69467EEB3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03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75A484D-63E4-446C-BC49-0CF39E56B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2239-6E79-4151-B849-703A9CE7DC1F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B3756D3-7C5D-410C-A124-F122B9203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6F4F12C-762D-4934-A882-9EFA34ACE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43D7-20FD-4D3B-9EE3-1BFC0EE973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441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09E57A-4835-48A6-B7CF-8CD0AA264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FA8540-4C7D-4B64-BF9A-CC01075EF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572AA4-B815-4447-BAFF-7F656DE59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0B81A-D043-4964-9A98-923448C9AE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2550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1780D4-3FD6-41BC-9039-A3031072E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1184AD-4214-4639-BD84-BCE12FA2C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7B90B2-7653-45C1-8A8C-F7D0CEDB4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BDFC-F1DF-44F6-A806-B75E81E3C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746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8B14C1-988D-4569-A59D-4E9E70A72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1CE76E-E8AE-467E-963D-12AA09A71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DA851B-A8F9-4FF1-8C62-83009AD6E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6584-0D6B-4751-81B8-90F524E0E1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791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74650-0BF6-4F40-8B90-C5AA053F9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687A0-1551-4245-81BF-6834CB6DE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42FDB-968B-443B-8291-AE6702C41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77F4-40AB-4875-8AFA-D914EB7F8A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9804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06344-556F-4E32-B5BD-E71CF7830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90BBB-BE93-4CB1-9DD1-C87264562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4D4EA-B842-45EC-8EDE-289713233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F9681-AC55-454D-92AC-59CA3CE539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0694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80024D-DE12-4944-AC82-67E688A2C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131A80-A922-4D25-BB0B-F3463D9CC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6AD997-6BD5-4118-8451-743057990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9260-FCD5-4CF7-9825-4C53ADF12E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6493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4050" y="836613"/>
            <a:ext cx="1951038" cy="52959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50938" y="836613"/>
            <a:ext cx="5700712" cy="52959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D64C0-11DF-4B93-9D88-A6330F026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DF4B9-DE60-484B-A961-B644F67EE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EE53D0-426E-455B-BA81-B7D4FF86F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7322-E539-4B38-8323-CEDDCF55B6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3584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4A2CDD2-8E0C-4BE2-A48F-BA089B88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9BCA21E-FFB7-43B8-9189-941057455FDF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B482BB0-D8B8-4094-BB2B-A001B55E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06E0A8A-2F3C-420C-9478-2FBF9467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0D38A95-4DE2-45A2-9716-2F7CE63B97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841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2F1DF85-B7F8-42A2-B2C1-872B27A7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F36F8C8-DDDD-4900-BEB6-0C58AAE27AF0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AAF1F4-C3AE-43A6-8150-1C3EFB8F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47A5B70-F800-47DF-88A1-8C8610AC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0E5A8DC-9B87-4D89-9CE0-1D51FD3783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963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17BDD42-7D9D-4FF6-AD6F-8CB16991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CC547B-0CB6-4BD6-B4EA-EE98AD7D6E15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4C9DF4-E26E-4BC9-B9EF-C96069FE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1B173-9634-4A80-ADA9-017A00D1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C7815B3-5FCD-40BF-91F2-82EAF427FB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916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0FA2A1C-A9C4-47EA-B90F-B0D0DC6A3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7600C-9FE2-40FF-9D43-C185F56828CB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11B38E56-FDEF-45E8-85EC-08D7A1E7D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9887773-5DB7-4EC9-87A0-5700E508E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5692-EAE9-4085-860D-45C78EDEB8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6131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8692C97-BDE9-408E-A844-12BBC866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5B2522C-4E99-4646-86A3-7151EA171918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4ADD231-2A06-40D8-A7EF-6854D257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E964039-188B-4D9E-8CD3-765D917D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F3C301-21AB-4ADC-B433-2EA4649E02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821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0F6E0B3-D326-428C-AC36-24B24A84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57FBA84-51D6-43C5-B239-C3EDBFF67688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379AE48-1ACA-4DAA-ADD2-50C8F6E0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5F123D9-61F1-4886-A263-BAFE3BF1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14713AA-A050-4EA4-B045-8D565E3FBDD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7670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ADE6CD4-6BCE-4AE5-9AF5-543596D6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67ADB33-9FE0-4573-B164-560D193E35AE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E13F6AB-EA14-4AAD-8680-CDD8F152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F76C230-9ADE-44D4-9ABB-D00CCD8A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7525F4-FFF9-4523-BC22-B88299853C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5559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6E7C0492-FCF3-40A1-A9CB-B06D04D3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0A64568-8548-4D37-A368-4431448243BF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DB9A098-C514-460B-9FF3-94ADF463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093170-6686-466C-8A05-247C3D69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6424EA-325E-4121-961D-A7C38D952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1870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08EDD2-921E-438F-B686-B8E86879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7FCF790-89E3-4E06-B4C9-DC0CB689EEC8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78EFAAA-E59B-4EF9-9466-833BD663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095856-87F7-4590-8682-1D1F38F7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F6D777D-5F7D-4977-81E8-24138CEEB1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384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57E3562-F87A-493F-8954-26082FAC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1A2306F-F478-4505-BA18-E8E0CAF12DEE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4B2FE3E-8609-46E6-9F5B-AB227057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50B4E3-5C9D-48A8-AAEC-24C2C530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FF5F0E8-CEC5-4BDB-B40F-C81BF66397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4347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05982-2986-4686-8CA8-73B0EB43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004ADA1-CF0A-44C8-A2C4-00CC05DD5BA9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B07AB7F-A964-49E9-92CF-E4165B97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BBBBF8-092A-46D2-8C4A-20E13F36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0E5A6C-4014-43F7-89A2-A1EEFFEB1A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081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C8E4CB5-EAB6-4E54-928E-5D46D542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64A5E7E-6A72-4740-B3C7-E097EDCFCDFF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78C11F4-6E32-4E06-9EA9-2D5D08C3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0F67EF9-B7FA-4463-B7BF-F6A67344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A053C3E-1C16-4DF5-A547-92E37CA9F6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0345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le2-logo.gif">
            <a:extLst>
              <a:ext uri="{FF2B5EF4-FFF2-40B4-BE49-F238E27FC236}">
                <a16:creationId xmlns:a16="http://schemas.microsoft.com/office/drawing/2014/main" id="{3AC9B51A-A13C-40D6-BA1F-A3327A132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D6E1ED4E-A0A0-4595-B99C-0DE9468FF1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500" y="228600"/>
          <a:ext cx="19812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529840" imgH="777240" progId="Word.Document.8">
                  <p:embed/>
                </p:oleObj>
              </mc:Choice>
              <mc:Fallback>
                <p:oleObj name="Document" r:id="rId3" imgW="2529840" imgH="777240" progId="Word.Document.8">
                  <p:embed/>
                  <p:pic>
                    <p:nvPicPr>
                      <p:cNvPr id="25603" name="Object 12">
                        <a:extLst>
                          <a:ext uri="{FF2B5EF4-FFF2-40B4-BE49-F238E27FC236}">
                            <a16:creationId xmlns:a16="http://schemas.microsoft.com/office/drawing/2014/main" id="{90E07D2A-929E-4E94-9A3B-998DF849E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228600"/>
                        <a:ext cx="19812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" descr="wsu.jpg">
            <a:extLst>
              <a:ext uri="{FF2B5EF4-FFF2-40B4-BE49-F238E27FC236}">
                <a16:creationId xmlns:a16="http://schemas.microsoft.com/office/drawing/2014/main" id="{5EFDCE09-C5D4-4FE3-84C1-774337DDF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24600"/>
            <a:ext cx="9985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2954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41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le2-logo.gif">
            <a:extLst>
              <a:ext uri="{FF2B5EF4-FFF2-40B4-BE49-F238E27FC236}">
                <a16:creationId xmlns:a16="http://schemas.microsoft.com/office/drawing/2014/main" id="{0D6DB9BD-9FAB-410F-BCA0-D7B48BF90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90A5D88-AC43-4771-AEA2-BC3BF3A23E46}"/>
              </a:ext>
            </a:extLst>
          </p:cNvPr>
          <p:cNvSpPr txBox="1">
            <a:spLocks/>
          </p:cNvSpPr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154650-D140-410D-BBCD-CD995294136D}" type="datetime1">
              <a:rPr kumimoji="0" lang="en-US" altLang="ja-JP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1/13/2025</a:t>
            </a:fld>
            <a:endParaRPr kumimoji="0" lang="en-US" altLang="ja-JP" sz="1200">
              <a:solidFill>
                <a:prstClr val="black"/>
              </a:solidFill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889B9A8-3072-45A9-9FD9-860F7B16538D}"/>
              </a:ext>
            </a:extLst>
          </p:cNvPr>
          <p:cNvSpPr txBox="1">
            <a:spLocks/>
          </p:cNvSpPr>
          <p:nvPr/>
        </p:nvSpPr>
        <p:spPr>
          <a:xfrm>
            <a:off x="6553200" y="6416675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E19D0E5-E591-488A-836A-70E74924C6A8}" type="slidenum">
              <a:rPr kumimoji="0" lang="en-US" altLang="ja-JP" sz="1200">
                <a:solidFill>
                  <a:prstClr val="black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</a:endParaRP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43BB7B8-615F-4753-A7EF-C3792B68DB97}"/>
              </a:ext>
            </a:extLst>
          </p:cNvPr>
          <p:cNvSpPr txBox="1">
            <a:spLocks/>
          </p:cNvSpPr>
          <p:nvPr/>
        </p:nvSpPr>
        <p:spPr>
          <a:xfrm>
            <a:off x="2743200" y="6416675"/>
            <a:ext cx="3657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1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>
                <a:solidFill>
                  <a:prstClr val="black"/>
                </a:solidFill>
              </a:rPr>
              <a:t>Speaker, US Belle II pre-CD-1 Directors Review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384810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384810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CA7D90F-9D90-447E-9246-18142F509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3EAA-67EF-4450-9423-10CE10E9587B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D6823E2-B0BA-4BAB-891B-A8D3548E5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38F3F83-84D7-4E55-A9D8-844420F3C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AD9B-268C-468E-B6D1-F2C22276C7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317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E052B00-E111-4315-951E-7FA18254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B2E0DC4-946F-4CAE-8000-C5C3AAF340DF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C27B05-FBC1-4B9E-BD40-38075504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A6392A9-E8D5-461F-BF9A-045AFC5D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B15B53-1921-4C54-8DCA-B2DF3AA8BB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0327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E59E85D-7C7D-4372-AEA1-4178CE68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1CCAD71-3D8C-4570-94B5-F7FDFF4539DB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ACF952B-2C20-4306-9B31-84D09251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C8D874D-70B5-4D66-9A84-E9714E8B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C0EB0F6-B0B3-40C6-90C0-12BD454AC8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6207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AC2FCDF-F0A3-447B-99AC-2CD83834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5254B02-9A20-4AAE-B0DD-A853DA01B59E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0756FC-1F52-4D7C-BCA2-A0F9D93E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7E63DBE-A804-4BBF-AA75-3BB1127C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A6FF7EC-F34E-48D1-B8CA-3CEF94CB1F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6857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44042F3-1D66-4334-BC41-1F2C152E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0A01B8-188C-41F5-B243-17A8A64A6813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A60E7FF-40AE-404F-A82C-7D118B12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E44815C-4160-4E74-8D80-AAC54B95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D883EDF-2A08-4343-9FD9-2F5E9A7AE9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1375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14C9C32-930A-4373-8F92-3A4AD0CE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F5D515-ADF3-4395-9C57-1715FB06828C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3D78A44-A026-4670-B87A-345A50C4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17578C5B-553A-479F-BA11-3BAF8038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02BCA00-08F7-40CB-8CEF-E0AF6FE84B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9075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EC68368-F692-4F50-B51F-11EAE723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26C8257-F12B-40F5-B34B-B2DE995111C6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C24A75E-AF63-44D3-91D1-7D9EEBDE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8E090EE-8DF5-46C9-9145-DBF9BAEC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51E3FE3-18CB-4C1E-A137-7AC1F76989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6167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AA153E8-88EC-4BD9-91AC-12FDE768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E31991-523B-4423-8A9B-6A578D87E2CA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32945A0-B0C8-4165-B254-1FB11840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23678EE-B907-48BF-A9AF-3CF667BD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9D2A3C9-2448-4347-9DC8-C122378424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345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745EF62-73F8-4A52-B5C3-662DF380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898833-2025-4E07-94D5-C8DB553F8DD0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1AEA57-9373-433E-A80F-B3CA3A8F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334237-7F1E-40FE-AB01-B778A6FB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81CBEC6-3471-4374-B23B-CEDF071F5F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4976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AEEF65B-0C44-40C6-9C83-6208DBF5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831CD2-4DCC-405F-8A51-987BCE84E1D8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DDC6600-5D9A-452E-BF4F-08B206BD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170BC2-A9C6-48C6-8071-32F7FBE3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517AB75-9DF7-4690-B4BB-A8AC6DAFC1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2427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1B9694-BDB2-41D7-9C38-38D3E422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7A0A932-3CFB-462E-88AF-25223802A030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BFD35E2-0FEE-4ADF-8559-E3D133F0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A37A01-0231-4365-8D1D-1349C820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FF58466-2FD7-40D9-B1C4-CDB2507FC7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772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BADE73F-8170-4077-AF19-7610A2805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712E-1D63-498A-B4B5-60E0433EFA51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C9A5336-CF89-40C3-917E-91DCBEAE6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5799F4EA-92C6-413F-B03A-133AF51E8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F4D4-A3C5-491F-8F41-029DA4BA4C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75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DD14EC-879F-45DF-8609-71C25249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7229C54-5F62-4E2B-B4F0-441A4633809C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6E024C-1CB3-4152-A1F1-D6B2E353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071EF4F-97B0-403E-8902-A8785558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FC9D1AC-23C5-41B5-8FA6-ACA876420B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461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178F0E-31A9-4607-99E8-B560B29F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1FA110-1B98-404E-BAAF-85AFA54D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C69738-6D84-4794-A106-03E3BE06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3DB3516-EC25-4BA0-B6BB-194F4EB344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9173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87FA0E-8574-4F4B-8135-F1684B03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A8B382-343A-44F7-85D3-5CDF0A95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6AAD74-18F4-4362-A39E-64F3556F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4FB941F-73F4-4AA5-A47A-F937854660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7769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BBB99D-BF01-418B-BD02-4222CC89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70964A-766A-44B1-94A5-C27DD7F7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05225A-B274-4D63-A769-E3E6D30A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2E0D72E-F02B-4531-B76D-EC1E8D040F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1813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A8F62A-7535-46E1-8BF7-5BF58B42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EE0CA5-526D-424D-8C35-10A0E27D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F58B9C-8F4C-42E9-860F-37231B4F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C336E9B-C0DF-4A33-9E4C-7AF23F6009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674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08E101-50EA-4F05-B80B-15435ECA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8B55569-B787-4098-8F3D-A45D10D4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63F451-788A-44A3-9BCF-6272C01A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FFAA9F1-06A1-4FED-9E9F-98B0238DD8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4556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05DF31-9289-451D-A1DA-BA819DDF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193114-B6F4-4B6B-AD03-69D6F633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01C4FF-2760-4FEE-B5C2-09629087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378BB08-94A8-427F-B88E-972426CB9B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4292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BBBB41-0191-4CA5-94F6-70912793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0BDE0E-3466-41E6-831B-B1CC737F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C96E45-4AE3-4DDE-B058-13D175C2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88AB4B6-5207-41FF-B5D6-0B8513D1FB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35506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84492C-BF11-4298-8427-3EFA6008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97E410-345D-46C7-AAD6-8B57642E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A124FD-0221-470B-A87B-8EDB9A4D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EA75CE-75D5-42AC-98D9-74ACCFCB4A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6655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896C30-E331-491F-983F-4FECBB17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5154A4-4282-43B0-8CED-4BEB0260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508264-3B8B-4CAA-B489-9923113A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E95B6A3-3A4F-4476-B060-2514F4B168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139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79481CA-E33A-4804-A248-E18B1B260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3934-3141-4326-AE95-86F52353F41E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AE254D8-AD01-4704-87A1-30C2CB894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AD84E05B-367D-4904-BF08-0656BDC30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9EB0-9553-4B85-A5C5-32F6E6D62B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98084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FFBEDF-E443-45C6-ADB9-15527F52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C16113-62AD-40A7-B548-276F8923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89D808-5F5A-4789-8D41-C7B10A99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E3944AF-7E41-4782-A6D0-59C9B5C1A7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1003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48F48E-EC19-42B9-B0FC-FEDA5D8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757B38-BA03-47C3-9B84-27A23631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839126-72E4-4A8D-AED4-F3913511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77A4853-B04B-43E9-8DB5-B591BE3667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8597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3C1037E-02AB-4D2E-B8F6-7EC9F163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03E148A3-DF4C-44C0-85BF-D92E038833D8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3ED7A1-55C6-4C29-96A1-31CB16E8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890B14-88A2-4E21-80B9-BAD08784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B32E08F7-0B6E-4540-89E7-5EE0C120FB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9864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8F39049-AA59-492A-8DDF-876FB365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57FBAAB-DB4F-4D74-B87A-3440CEED9815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D58808-F843-46C0-933F-835C8ED0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38B1BE-1E96-4F28-8D30-954B8793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03718373-E8A7-4FFC-9F46-279CD1042A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6627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8F9B459-B164-4BCB-AE0F-CFC1E93B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FD401FF5-B2AF-46D0-B222-A0B40481C996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9B012F6-2618-4934-95B4-A8257D2C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2574E94-ED3F-4AAF-80BC-32332093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147BD2E4-EC46-417B-AD54-AB64B7B920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9153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63D749-B38E-48B6-940E-D6C3D8E7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3B879B7D-ACBD-4F76-8C13-3B446A0F7CF1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DF75F9B-5C6C-4D6F-BCB2-82913BFF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D97D88B-A6FB-467E-A29F-9C275ABA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A6743D1E-DE28-4726-8366-5D53DABAA4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2361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4DDBAF-AA78-4A3D-A7CA-E2384EA8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6841727B-915C-4949-B989-6FAA66800BB8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9EE3445-272F-4B0E-9386-1930C43A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DD6481B-22AA-4130-B98A-01E39AAC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ECD98A53-CAB6-4D43-8706-DC2CC4D2F1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8689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82A781C-7BC7-4C04-A634-ED055B2C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2C728EC4-8B34-4034-84ED-2E7C5F549F34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8201635-C277-4C99-AD4F-6782C4D8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35BD20B-6894-49AE-907E-3368C142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D80CF2FD-D6CC-4ED7-84C8-DA0883E63E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1435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D71ED29-7E83-4222-8761-EB964B14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116012F1-E9FA-40F8-A1FC-2706481E6B65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C596A6B-FCE0-48F0-9476-F7AFE788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0548AD8-FD6C-4304-BA5E-32E5EA37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7AD9E521-FF87-41DB-8E9C-936E21B36A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00315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1F5AB06-2F13-42BA-8562-C6EC1591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6203DC32-2E58-4AF1-88DD-FA756E5ACE3F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16B880-AC7C-4B43-9B4F-DD1B9BCA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73E2B90-5451-477A-A530-97CEF0A4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3CA47FA3-D148-41BA-80D9-A771300943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669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619E946C-7D4E-482E-9B1B-3B1CEB2E5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31FD-E4AA-432A-A9FC-0A5A86564344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140128EE-62CE-43EB-B929-1011942C2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27685B7-2711-4EF0-9C70-404461149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5839-6166-4220-83FA-2FF20CC676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4014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1F4A23-5D24-467D-98F4-28999700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17B61CD5-A3D4-404F-A3E2-7FB33D9D4412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C91EA1-2606-4F3D-ACC5-C16DF539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7F11848-4C0A-4BF5-A384-70B0DD7E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B9AD5061-87BB-4644-8EB1-E11A8DF37D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1294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C34336B-9E35-4509-BD00-266CAD96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BB9082F8-7508-4795-BFDE-C6FEF1AEBE2D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E8F04D-925B-49BE-B09F-D7C94F12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3A8D13-D2BF-45F3-8382-CB5B4F0A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FBC232F7-DE76-46F7-854F-0DD57F97F5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6655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6384B79-3B23-4714-901A-07AC370C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DEDB043F-0250-46E4-90BA-BC333FF0D9B6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FAD1BDF-076F-4622-B21F-06385AA7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67CA0C-283F-4937-B63C-8F43A1E6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EDBEEAAD-CD0C-40C8-B52C-CF159DAF91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751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62114D4-0793-4380-A5EE-3DBF40F6F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077E1-2FB2-4580-ACE9-71A1252C6EE8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ED3E180-7AF2-4475-938D-562E79272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A68865E-111A-4E0D-93A8-BECA8F8B7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E426-D039-4C6C-B086-8956A6B1E54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392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B09B40F-DF2A-4A20-9E61-6378D0537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EABC-C335-46A5-90F7-6D4AF3A18B33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6ECDEE0-DD14-4C5E-8F23-7FD08CB47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7AE00A1-C980-45C6-A35B-3EA905D1B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E0E7-3650-403D-A020-281C94A80F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028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B1BCE5C-9301-4827-AE4C-DC7BA583DE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4288" y="0"/>
            <a:ext cx="9158288" cy="12684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9361A8DF-EE86-4C0E-AABF-2574525D229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60350"/>
            <a:ext cx="1981200" cy="927100"/>
            <a:chOff x="96" y="0"/>
            <a:chExt cx="1248" cy="912"/>
          </a:xfrm>
        </p:grpSpPr>
        <p:sp>
          <p:nvSpPr>
            <p:cNvPr id="1049" name="Oval 4" descr="80%">
              <a:extLst>
                <a:ext uri="{FF2B5EF4-FFF2-40B4-BE49-F238E27FC236}">
                  <a16:creationId xmlns:a16="http://schemas.microsoft.com/office/drawing/2014/main" id="{78105B92-4597-43DC-B4EC-A0DDA8F09F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" y="0"/>
              <a:ext cx="1248" cy="912"/>
            </a:xfrm>
            <a:prstGeom prst="ellipse">
              <a:avLst/>
            </a:prstGeom>
            <a:pattFill prst="pct80">
              <a:fgClr>
                <a:schemeClr val="accent2"/>
              </a:fgClr>
              <a:bgClr>
                <a:schemeClr val="tx2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50" name="Oval 5" descr="75%">
              <a:extLst>
                <a:ext uri="{FF2B5EF4-FFF2-40B4-BE49-F238E27FC236}">
                  <a16:creationId xmlns:a16="http://schemas.microsoft.com/office/drawing/2014/main" id="{E9D927A3-44E6-483C-94F4-FB9743E45D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" y="105"/>
              <a:ext cx="816" cy="673"/>
            </a:xfrm>
            <a:prstGeom prst="ellipse">
              <a:avLst/>
            </a:prstGeom>
            <a:pattFill prst="pct75">
              <a:fgClr>
                <a:schemeClr val="accent2"/>
              </a:fgClr>
              <a:bgClr>
                <a:schemeClr val="tx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51" name="Oval 6" descr="80%">
              <a:extLst>
                <a:ext uri="{FF2B5EF4-FFF2-40B4-BE49-F238E27FC236}">
                  <a16:creationId xmlns:a16="http://schemas.microsoft.com/office/drawing/2014/main" id="{7957ACB4-BA91-4158-85A0-23082EA6AF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0" y="248"/>
              <a:ext cx="480" cy="384"/>
            </a:xfrm>
            <a:prstGeom prst="ellipse">
              <a:avLst/>
            </a:prstGeom>
            <a:pattFill prst="pct80">
              <a:fgClr>
                <a:schemeClr val="accent2"/>
              </a:fgClr>
              <a:bgClr>
                <a:schemeClr val="tx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079" name="Rectangle 7">
            <a:extLst>
              <a:ext uri="{FF2B5EF4-FFF2-40B4-BE49-F238E27FC236}">
                <a16:creationId xmlns:a16="http://schemas.microsoft.com/office/drawing/2014/main" id="{949DB8DE-41C9-4797-8A94-A87010E1AE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3333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grpSp>
        <p:nvGrpSpPr>
          <p:cNvPr id="1029" name="Group 8">
            <a:extLst>
              <a:ext uri="{FF2B5EF4-FFF2-40B4-BE49-F238E27FC236}">
                <a16:creationId xmlns:a16="http://schemas.microsoft.com/office/drawing/2014/main" id="{0C0730D3-F142-411F-8FB4-0A8715CD85A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0"/>
            <a:ext cx="1143000" cy="304800"/>
            <a:chOff x="4704" y="0"/>
            <a:chExt cx="720" cy="336"/>
          </a:xfrm>
        </p:grpSpPr>
        <p:sp>
          <p:nvSpPr>
            <p:cNvPr id="1046" name="Rectangle 9">
              <a:extLst>
                <a:ext uri="{FF2B5EF4-FFF2-40B4-BE49-F238E27FC236}">
                  <a16:creationId xmlns:a16="http://schemas.microsoft.com/office/drawing/2014/main" id="{D2B5DFC2-6620-40CA-8817-164CC57C06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04" y="0"/>
              <a:ext cx="48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47" name="Rectangle 10">
              <a:extLst>
                <a:ext uri="{FF2B5EF4-FFF2-40B4-BE49-F238E27FC236}">
                  <a16:creationId xmlns:a16="http://schemas.microsoft.com/office/drawing/2014/main" id="{9B4DDBED-D1E9-41A3-907A-E335022506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0" y="0"/>
              <a:ext cx="48" cy="33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48" name="Rectangle 11">
              <a:extLst>
                <a:ext uri="{FF2B5EF4-FFF2-40B4-BE49-F238E27FC236}">
                  <a16:creationId xmlns:a16="http://schemas.microsoft.com/office/drawing/2014/main" id="{59D690F8-2D5D-49BE-9F77-262986959F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0"/>
              <a:ext cx="48" cy="3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030" name="Text Box 12">
            <a:extLst>
              <a:ext uri="{FF2B5EF4-FFF2-40B4-BE49-F238E27FC236}">
                <a16:creationId xmlns:a16="http://schemas.microsoft.com/office/drawing/2014/main" id="{02003A74-520C-4419-9CC3-C3AC7B75F3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226300" y="0"/>
            <a:ext cx="1700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bg1"/>
                </a:solidFill>
                <a:latin typeface="ＭＳ Ｐゴシック" charset="-128"/>
              </a:rPr>
              <a:t>SuperKEKB </a:t>
            </a:r>
            <a:r>
              <a:rPr lang="en-US" altLang="ja-JP" sz="1400" b="1" dirty="0" err="1">
                <a:solidFill>
                  <a:schemeClr val="bg1"/>
                </a:solidFill>
                <a:latin typeface="ＭＳ Ｐゴシック" charset="-128"/>
              </a:rPr>
              <a:t>BxB</a:t>
            </a:r>
            <a:r>
              <a:rPr lang="en-US" altLang="ja-JP" sz="1400" b="1" dirty="0">
                <a:solidFill>
                  <a:schemeClr val="bg1"/>
                </a:solidFill>
                <a:latin typeface="ＭＳ Ｐゴシック" charset="-128"/>
              </a:rPr>
              <a:t> FB</a:t>
            </a:r>
          </a:p>
        </p:txBody>
      </p:sp>
      <p:sp>
        <p:nvSpPr>
          <p:cNvPr id="1031" name="Rectangle 13">
            <a:extLst>
              <a:ext uri="{FF2B5EF4-FFF2-40B4-BE49-F238E27FC236}">
                <a16:creationId xmlns:a16="http://schemas.microsoft.com/office/drawing/2014/main" id="{1C88555B-0805-48C1-B717-E83115F6B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412875"/>
            <a:ext cx="7848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87DEC7E3-AADC-49FC-844C-9697F2F44B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B09A84D-7AE6-4985-98FA-03638A5C375E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2F73A658-7855-4C47-8824-8583FAC504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0425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latinLnBrk="1" hangingPunct="1">
              <a:spcBef>
                <a:spcPct val="50000"/>
              </a:spcBef>
              <a:spcAft>
                <a:spcPts val="0"/>
              </a:spcAft>
              <a:defRPr kumimoji="1" sz="14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D1DD320A-DF91-4FAE-83BF-7C2542E42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2766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282A739-7D16-427C-8E7E-C899886D21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grpSp>
        <p:nvGrpSpPr>
          <p:cNvPr id="1035" name="Group 17">
            <a:extLst>
              <a:ext uri="{FF2B5EF4-FFF2-40B4-BE49-F238E27FC236}">
                <a16:creationId xmlns:a16="http://schemas.microsoft.com/office/drawing/2014/main" id="{038A66D2-16E8-4D71-ADB2-A81F58EF8CE4}"/>
              </a:ext>
            </a:extLst>
          </p:cNvPr>
          <p:cNvGrpSpPr>
            <a:grpSpLocks/>
          </p:cNvGrpSpPr>
          <p:nvPr/>
        </p:nvGrpSpPr>
        <p:grpSpPr bwMode="auto">
          <a:xfrm>
            <a:off x="0" y="892175"/>
            <a:ext cx="9144000" cy="400050"/>
            <a:chOff x="0" y="562"/>
            <a:chExt cx="5760" cy="252"/>
          </a:xfrm>
        </p:grpSpPr>
        <p:sp>
          <p:nvSpPr>
            <p:cNvPr id="3090" name="Rectangle 18">
              <a:extLst>
                <a:ext uri="{FF2B5EF4-FFF2-40B4-BE49-F238E27FC236}">
                  <a16:creationId xmlns:a16="http://schemas.microsoft.com/office/drawing/2014/main" id="{69394430-2B78-40C4-A810-4D7C3E5E47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678"/>
              <a:ext cx="5760" cy="13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grpSp>
          <p:nvGrpSpPr>
            <p:cNvPr id="1038" name="Group 19">
              <a:extLst>
                <a:ext uri="{FF2B5EF4-FFF2-40B4-BE49-F238E27FC236}">
                  <a16:creationId xmlns:a16="http://schemas.microsoft.com/office/drawing/2014/main" id="{31FCD116-B466-48E6-82E4-09EC0CBA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62"/>
              <a:ext cx="5760" cy="138"/>
              <a:chOff x="0" y="576"/>
              <a:chExt cx="5760" cy="138"/>
            </a:xfrm>
          </p:grpSpPr>
          <p:sp>
            <p:nvSpPr>
              <p:cNvPr id="1043" name="Rectangle 20">
                <a:extLst>
                  <a:ext uri="{FF2B5EF4-FFF2-40B4-BE49-F238E27FC236}">
                    <a16:creationId xmlns:a16="http://schemas.microsoft.com/office/drawing/2014/main" id="{A5A4E7FC-2540-491C-9055-4B61AB6F504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 flipV="1">
                <a:off x="0" y="666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44" name="Rectangle 21">
                <a:extLst>
                  <a:ext uri="{FF2B5EF4-FFF2-40B4-BE49-F238E27FC236}">
                    <a16:creationId xmlns:a16="http://schemas.microsoft.com/office/drawing/2014/main" id="{72553DE6-8E5E-4296-A314-F645273AB8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 flipV="1">
                <a:off x="4656" y="576"/>
                <a:ext cx="110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45" name="Freeform 22">
                <a:extLst>
                  <a:ext uri="{FF2B5EF4-FFF2-40B4-BE49-F238E27FC236}">
                    <a16:creationId xmlns:a16="http://schemas.microsoft.com/office/drawing/2014/main" id="{D2EF8756-40DF-4A83-B56B-4761B374CB01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 flipV="1">
                <a:off x="4560" y="576"/>
                <a:ext cx="96" cy="96"/>
              </a:xfrm>
              <a:custGeom>
                <a:avLst/>
                <a:gdLst>
                  <a:gd name="T0" fmla="*/ 1 w 192"/>
                  <a:gd name="T1" fmla="*/ 0 h 192"/>
                  <a:gd name="T2" fmla="*/ 0 w 192"/>
                  <a:gd name="T3" fmla="*/ 0 h 192"/>
                  <a:gd name="T4" fmla="*/ 0 w 192"/>
                  <a:gd name="T5" fmla="*/ 1 h 192"/>
                  <a:gd name="T6" fmla="*/ 1 w 192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192">
                    <a:moveTo>
                      <a:pt x="192" y="0"/>
                    </a:moveTo>
                    <a:lnTo>
                      <a:pt x="0" y="0"/>
                    </a:lnTo>
                    <a:lnTo>
                      <a:pt x="0" y="192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39" name="Group 23">
              <a:extLst>
                <a:ext uri="{FF2B5EF4-FFF2-40B4-BE49-F238E27FC236}">
                  <a16:creationId xmlns:a16="http://schemas.microsoft.com/office/drawing/2014/main" id="{CB8B70B7-DF0F-446C-BA8D-B3F8DA621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71"/>
              <a:ext cx="5760" cy="138"/>
              <a:chOff x="0" y="576"/>
              <a:chExt cx="5760" cy="138"/>
            </a:xfrm>
          </p:grpSpPr>
          <p:sp>
            <p:nvSpPr>
              <p:cNvPr id="1040" name="Rectangle 24">
                <a:extLst>
                  <a:ext uri="{FF2B5EF4-FFF2-40B4-BE49-F238E27FC236}">
                    <a16:creationId xmlns:a16="http://schemas.microsoft.com/office/drawing/2014/main" id="{58BF80C8-57A7-4443-A09C-357C8322B9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 flipV="1">
                <a:off x="0" y="666"/>
                <a:ext cx="5760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41" name="Rectangle 25">
                <a:extLst>
                  <a:ext uri="{FF2B5EF4-FFF2-40B4-BE49-F238E27FC236}">
                    <a16:creationId xmlns:a16="http://schemas.microsoft.com/office/drawing/2014/main" id="{AD82271D-5391-4463-9BE3-34213BB254B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 flipV="1">
                <a:off x="4656" y="576"/>
                <a:ext cx="1104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42" name="Freeform 26">
                <a:extLst>
                  <a:ext uri="{FF2B5EF4-FFF2-40B4-BE49-F238E27FC236}">
                    <a16:creationId xmlns:a16="http://schemas.microsoft.com/office/drawing/2014/main" id="{12D713F0-8E49-466A-A013-109781C2E7D7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 flipV="1">
                <a:off x="4560" y="576"/>
                <a:ext cx="96" cy="96"/>
              </a:xfrm>
              <a:custGeom>
                <a:avLst/>
                <a:gdLst>
                  <a:gd name="T0" fmla="*/ 1 w 192"/>
                  <a:gd name="T1" fmla="*/ 0 h 192"/>
                  <a:gd name="T2" fmla="*/ 0 w 192"/>
                  <a:gd name="T3" fmla="*/ 0 h 192"/>
                  <a:gd name="T4" fmla="*/ 0 w 192"/>
                  <a:gd name="T5" fmla="*/ 1 h 192"/>
                  <a:gd name="T6" fmla="*/ 1 w 192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192">
                    <a:moveTo>
                      <a:pt x="192" y="0"/>
                    </a:moveTo>
                    <a:lnTo>
                      <a:pt x="0" y="0"/>
                    </a:lnTo>
                    <a:lnTo>
                      <a:pt x="0" y="192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036" name="Rectangle 27">
            <a:extLst>
              <a:ext uri="{FF2B5EF4-FFF2-40B4-BE49-F238E27FC236}">
                <a16:creationId xmlns:a16="http://schemas.microsoft.com/office/drawing/2014/main" id="{C2A7FB14-84A5-4BF9-993C-8481AE275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971550" y="333375"/>
            <a:ext cx="7200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12" r:id="rId12"/>
    <p:sldLayoutId id="2147483813" r:id="rId13"/>
    <p:sldLayoutId id="2147483814" r:id="rId14"/>
    <p:sldLayoutId id="214748381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D8CA34-3FA0-48D1-9215-A677F6B43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836613"/>
            <a:ext cx="77930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116095-9EC2-4C34-AFB8-3768F09F6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AC00A1F-E504-4FC0-98E0-1DDC7B6643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3508056-18EA-4957-B0D2-459117A2E9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0181876-D9A3-4DCF-90D7-87597377F9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A6DA6A-0B34-4A76-9EBC-BAF617D214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0CEB8A83-3D31-4422-9D80-663A2BB3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457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>
            <a:extLst>
              <a:ext uri="{FF2B5EF4-FFF2-40B4-BE49-F238E27FC236}">
                <a16:creationId xmlns:a16="http://schemas.microsoft.com/office/drawing/2014/main" id="{1F18640F-FCA5-44C5-A0CF-704C1AA5C1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テキスト プレースホルダ 2">
            <a:extLst>
              <a:ext uri="{FF2B5EF4-FFF2-40B4-BE49-F238E27FC236}">
                <a16:creationId xmlns:a16="http://schemas.microsoft.com/office/drawing/2014/main" id="{D26B9782-8B67-4932-8884-16F1ECC434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1443849-F24F-49DC-A0F3-886FB7471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8111B4DF-D48F-4076-9B3C-E72788869065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A996B8-FF95-4C99-BFFB-6BF75033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DE4FCF-0B15-4834-8FCC-5E5FDCBB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704079D0-1F28-4E27-B77B-EFA67DF95E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6C236DE9-59C8-440C-B266-A97B72CD53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020D5A49-6001-443A-97CB-6118D7B068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>
            <a:extLst>
              <a:ext uri="{FF2B5EF4-FFF2-40B4-BE49-F238E27FC236}">
                <a16:creationId xmlns:a16="http://schemas.microsoft.com/office/drawing/2014/main" id="{F95AE774-15D1-493E-9AF2-E4DDB1423E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>
            <a:extLst>
              <a:ext uri="{FF2B5EF4-FFF2-40B4-BE49-F238E27FC236}">
                <a16:creationId xmlns:a16="http://schemas.microsoft.com/office/drawing/2014/main" id="{8D6EB173-B40D-4386-BFAB-7A2F38572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0DD3A5-1B52-4128-82D3-B4A673706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8AAFF66F-57AF-475E-8C80-EC49654395B6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E8A7E5-FE33-483E-A88D-CDF4E274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57965C7-A1B7-4B48-92EB-90DCF2402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E2951F37-2101-4EE9-8487-92FF53CE09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C894CD-22F0-4759-8A33-6381137B6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BF1C71-873D-438E-A1A1-77F98C488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49BC00-F76E-4BF3-888D-A0EFE36358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AF692E-FF66-4F08-9C08-8801EEC51F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8DD548-D513-454F-A755-44F7674AD5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51BFAD5-4FF4-472D-BC69-C204DB4D73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>
            <a:extLst>
              <a:ext uri="{FF2B5EF4-FFF2-40B4-BE49-F238E27FC236}">
                <a16:creationId xmlns:a16="http://schemas.microsoft.com/office/drawing/2014/main" id="{B3283696-A622-4061-90C6-59F7386E60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テキスト プレースホルダ 2">
            <a:extLst>
              <a:ext uri="{FF2B5EF4-FFF2-40B4-BE49-F238E27FC236}">
                <a16:creationId xmlns:a16="http://schemas.microsoft.com/office/drawing/2014/main" id="{F06B47D7-C7F8-4957-8C5E-49F060978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1C2527-74F9-4AA3-91C2-DA4AE54AC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FEBA075F-A1BF-4125-9292-4B2D0C202375}" type="datetimeFigureOut">
              <a:rPr lang="ja-JP" altLang="en-US"/>
              <a:pPr>
                <a:defRPr/>
              </a:pPr>
              <a:t>2025/1/13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C1B69F5-F8DE-423B-8EDE-96F681676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E0C58B6-60EF-482F-BA13-127C13BC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9C90D1CA-4341-4135-902E-41F483422B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>
            <a:extLst>
              <a:ext uri="{FF2B5EF4-FFF2-40B4-BE49-F238E27FC236}">
                <a16:creationId xmlns:a16="http://schemas.microsoft.com/office/drawing/2014/main" id="{C6CF53E2-7D8E-40D7-A770-92B2455A6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2852738"/>
            <a:ext cx="8424862" cy="936625"/>
          </a:xfrm>
        </p:spPr>
        <p:txBody>
          <a:bodyPr/>
          <a:lstStyle/>
          <a:p>
            <a:r>
              <a:rPr lang="en-US" altLang="ja-JP" dirty="0"/>
              <a:t>International collaboration for SuperKEKB</a:t>
            </a:r>
            <a:endParaRPr lang="ja-JP" altLang="en-US" dirty="0"/>
          </a:p>
        </p:txBody>
      </p:sp>
      <p:sp>
        <p:nvSpPr>
          <p:cNvPr id="61443" name="サブタイトル 2">
            <a:extLst>
              <a:ext uri="{FF2B5EF4-FFF2-40B4-BE49-F238E27FC236}">
                <a16:creationId xmlns:a16="http://schemas.microsoft.com/office/drawing/2014/main" id="{D6686A4F-E409-4BAF-877B-0EB5845A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3933825"/>
            <a:ext cx="8064500" cy="574675"/>
          </a:xfrm>
        </p:spPr>
        <p:txBody>
          <a:bodyPr/>
          <a:lstStyle/>
          <a:p>
            <a:r>
              <a:rPr lang="en-US" altLang="ja-JP" dirty="0"/>
              <a:t>Makoto Tobiyama</a:t>
            </a:r>
          </a:p>
          <a:p>
            <a:r>
              <a:rPr lang="en-US" altLang="ja-JP" dirty="0"/>
              <a:t>KEK Accelerator Laboratory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ECE6CB-B595-08D9-856D-229916F5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Application form items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77920C-D186-8682-A84F-D73F0D60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1.	Name (Family name, First name, Middle name)	 </a:t>
            </a:r>
          </a:p>
          <a:p>
            <a:pPr marL="0" indent="0">
              <a:buNone/>
            </a:pPr>
            <a:r>
              <a:rPr kumimoji="1" lang="en-US" altLang="ja-JP" dirty="0"/>
              <a:t>2.	Institute:                                                                   </a:t>
            </a:r>
          </a:p>
          <a:p>
            <a:pPr marL="0" indent="0">
              <a:buNone/>
            </a:pPr>
            <a:r>
              <a:rPr kumimoji="1" lang="en-US" altLang="ja-JP" dirty="0"/>
              <a:t>3.	Overview of your research</a:t>
            </a:r>
          </a:p>
          <a:p>
            <a:pPr marL="0" indent="0">
              <a:buNone/>
            </a:pPr>
            <a:r>
              <a:rPr kumimoji="1" lang="en-US" altLang="ja-JP" dirty="0"/>
              <a:t>4.	Research plan</a:t>
            </a:r>
          </a:p>
          <a:p>
            <a:pPr marL="0" indent="0">
              <a:buNone/>
            </a:pPr>
            <a:r>
              <a:rPr kumimoji="1" lang="en-US" altLang="ja-JP" dirty="0"/>
              <a:t>5.	Research period (</a:t>
            </a:r>
            <a:r>
              <a:rPr kumimoji="1" lang="en-US" altLang="ja-JP" dirty="0" err="1"/>
              <a:t>YYYY</a:t>
            </a:r>
            <a:r>
              <a:rPr kumimoji="1" lang="en-US" altLang="ja-JP" dirty="0"/>
              <a:t>/MM/DD – </a:t>
            </a:r>
            <a:r>
              <a:rPr kumimoji="1" lang="en-US" altLang="ja-JP" dirty="0" err="1"/>
              <a:t>YYYY</a:t>
            </a:r>
            <a:r>
              <a:rPr kumimoji="1" lang="en-US" altLang="ja-JP" dirty="0"/>
              <a:t>/MM/DD)</a:t>
            </a:r>
          </a:p>
          <a:p>
            <a:pPr marL="0" indent="0">
              <a:buNone/>
            </a:pPr>
            <a:r>
              <a:rPr kumimoji="1" lang="en-US" altLang="ja-JP" dirty="0"/>
              <a:t>6.	Name of Fund; </a:t>
            </a:r>
            <a:r>
              <a:rPr kumimoji="1" lang="en-US" altLang="ja-JP" dirty="0" err="1"/>
              <a:t>EAJADE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MNPP</a:t>
            </a:r>
            <a:r>
              <a:rPr kumimoji="1" lang="en-US" altLang="ja-JP" dirty="0"/>
              <a:t>-01, US-Japan Co-operative Project, </a:t>
            </a:r>
            <a:r>
              <a:rPr kumimoji="1" lang="en-US" altLang="ja-JP" dirty="0" err="1"/>
              <a:t>etc</a:t>
            </a:r>
            <a:r>
              <a:rPr kumimoji="1" lang="en-US" altLang="ja-JP" dirty="0"/>
              <a:t>			  </a:t>
            </a:r>
          </a:p>
          <a:p>
            <a:pPr marL="0" indent="0">
              <a:buNone/>
            </a:pPr>
            <a:r>
              <a:rPr kumimoji="1" lang="en-US" altLang="ja-JP" dirty="0"/>
              <a:t>7.	Contact person/supervisor at your institute.</a:t>
            </a:r>
          </a:p>
          <a:p>
            <a:pPr marL="0" indent="0">
              <a:buNone/>
            </a:pPr>
            <a:r>
              <a:rPr kumimoji="1" lang="en-US" altLang="ja-JP" dirty="0"/>
              <a:t>8.	Contact person/supervisor at KEK, if any.</a:t>
            </a:r>
          </a:p>
          <a:p>
            <a:pPr marL="0" indent="0">
              <a:buNone/>
            </a:pPr>
            <a:r>
              <a:rPr kumimoji="1" lang="en-US" altLang="ja-JP" sz="1600" dirty="0"/>
              <a:t>Remarks: This application form is sent to the international collaboration board for the SuperKEKB project. There, the proposed research is discussed, and a decision is made as to whether the proposal is accepted.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52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3A8C0D-8B70-968D-4E84-08E4541B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3A57A0-1DD2-5BCD-4909-D3907B614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Professor S. </a:t>
            </a:r>
            <a:r>
              <a:rPr kumimoji="1" lang="en-US" altLang="ja-JP"/>
              <a:t>Asai</a:t>
            </a:r>
            <a:r>
              <a:rPr kumimoji="1" lang="en-US" altLang="ja-JP" dirty="0"/>
              <a:t>, Director General of KEK, have asked several accelerator laboratories, such as CERN, DESY, </a:t>
            </a:r>
            <a:r>
              <a:rPr kumimoji="1" lang="en-US" altLang="ja-JP" dirty="0" err="1"/>
              <a:t>IHEP</a:t>
            </a:r>
            <a:r>
              <a:rPr kumimoji="1" lang="en-US" altLang="ja-JP" dirty="0"/>
              <a:t>, to support SuperKEKB accelerator.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558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7933D6-BF6B-4A17-140F-B651B340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Response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683ABF-32B6-F8BC-452B-4BF231190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CERN</a:t>
            </a:r>
          </a:p>
          <a:p>
            <a:pPr lvl="1"/>
            <a:r>
              <a:rPr kumimoji="1" lang="en-US" altLang="ja-JP" dirty="0"/>
              <a:t>We have proposed </a:t>
            </a:r>
            <a:r>
              <a:rPr lang="en-US" altLang="ja-JP" dirty="0"/>
              <a:t>collaboration</a:t>
            </a:r>
            <a:r>
              <a:rPr lang="ja-JP" altLang="en-US" dirty="0"/>
              <a:t> </a:t>
            </a:r>
            <a:r>
              <a:rPr lang="en-US" altLang="ja-JP" dirty="0"/>
              <a:t>on</a:t>
            </a:r>
            <a:r>
              <a:rPr lang="ja-JP" altLang="en-US" dirty="0"/>
              <a:t> </a:t>
            </a:r>
            <a:r>
              <a:rPr lang="en-US" altLang="ja-JP" dirty="0"/>
              <a:t>“beam-beam</a:t>
            </a:r>
            <a:r>
              <a:rPr lang="ja-JP" altLang="en-US" dirty="0"/>
              <a:t> </a:t>
            </a:r>
            <a:r>
              <a:rPr lang="en-US" altLang="ja-JP" dirty="0"/>
              <a:t>simulation”—also received several collaboration items from CERN.</a:t>
            </a:r>
          </a:p>
          <a:p>
            <a:pPr lvl="1"/>
            <a:r>
              <a:rPr kumimoji="1" lang="en-US" altLang="ja-JP" dirty="0"/>
              <a:t>We will have detailed discussion with Frank during this ARC period.</a:t>
            </a:r>
          </a:p>
          <a:p>
            <a:r>
              <a:rPr lang="en-US" altLang="ja-JP" dirty="0"/>
              <a:t>DESY</a:t>
            </a:r>
          </a:p>
          <a:p>
            <a:pPr lvl="1"/>
            <a:r>
              <a:rPr lang="en-US" altLang="ja-JP" dirty="0"/>
              <a:t>We have </a:t>
            </a:r>
            <a:r>
              <a:rPr kumimoji="1" lang="en-US" altLang="ja-JP" dirty="0"/>
              <a:t>received a proposal for joint research on </a:t>
            </a:r>
            <a:r>
              <a:rPr kumimoji="1" lang="en-US" altLang="ja-JP" dirty="0" err="1"/>
              <a:t>Linac</a:t>
            </a:r>
            <a:r>
              <a:rPr kumimoji="1" lang="en-US" altLang="ja-JP" dirty="0"/>
              <a:t> and BT.</a:t>
            </a:r>
          </a:p>
          <a:p>
            <a:r>
              <a:rPr lang="en-US" altLang="ja-JP" dirty="0" err="1"/>
              <a:t>IHEP</a:t>
            </a:r>
            <a:endParaRPr lang="en-US" altLang="ja-JP" dirty="0"/>
          </a:p>
          <a:p>
            <a:pPr lvl="1"/>
            <a:r>
              <a:rPr kumimoji="1" lang="en-US" altLang="ja-JP" dirty="0"/>
              <a:t>They have agreed to send a young beam-beam expert to us for a </a:t>
            </a:r>
            <a:r>
              <a:rPr kumimoji="1" lang="en-US" altLang="ja-JP"/>
              <a:t>long-term assignment.</a:t>
            </a: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17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FA18D-1C5E-5905-4D45-3F343773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eeFACT2025</a:t>
            </a:r>
            <a:r>
              <a:rPr kumimoji="1" lang="en-US" altLang="ja-JP" dirty="0"/>
              <a:t> (</a:t>
            </a:r>
            <a:r>
              <a:rPr kumimoji="1" lang="en-US" altLang="ja-JP" dirty="0" err="1"/>
              <a:t>Mar.3</a:t>
            </a:r>
            <a:r>
              <a:rPr kumimoji="1" lang="en-US" altLang="ja-JP" dirty="0"/>
              <a:t>-7 2025)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4089A-EAEF-AD0E-1675-20DDA9D2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 will have dedicated slot for SuperKEKB challenges in the workshop.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9BE618-3396-B8D8-CD1A-02566600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16" y="2405186"/>
            <a:ext cx="580645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1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D6137-5AB8-4891-B7AC-80796EAE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Invitation program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3CF110-806F-46E9-82CE-3EA094D15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KEK Short term invited fellow (14 days – 90 days)</a:t>
            </a:r>
          </a:p>
          <a:p>
            <a:r>
              <a:rPr lang="en-US" altLang="ja-JP" dirty="0"/>
              <a:t>KEK Long term invited fellow (3 months – 1 year)</a:t>
            </a:r>
          </a:p>
          <a:p>
            <a:r>
              <a:rPr lang="en-US" altLang="ja-JP" dirty="0"/>
              <a:t>Guest Researcher Program (14 days – 1 year)</a:t>
            </a:r>
          </a:p>
          <a:p>
            <a:endParaRPr lang="en-US" altLang="ja-JP" dirty="0"/>
          </a:p>
          <a:p>
            <a:r>
              <a:rPr lang="en-US" altLang="ja-JP" dirty="0"/>
              <a:t>Normal invitation program</a:t>
            </a:r>
          </a:p>
          <a:p>
            <a:pPr lvl="1"/>
            <a:r>
              <a:rPr lang="en-US" altLang="ja-JP" dirty="0"/>
              <a:t>Partial support (such as daily allowance only) is also negotiable.</a:t>
            </a:r>
          </a:p>
          <a:p>
            <a:r>
              <a:rPr lang="en-US" altLang="ja-JP" dirty="0"/>
              <a:t>If you are interested in the collaboration (MNPP-01, US-Japan) or the individual invitation program, please contact related accelerator staff(s) at first.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01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61B3E-6D39-833C-40EE-C4824B1E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A45938-7130-2138-D95E-78484B1E8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 are grateful for the extensive international cooperation in improving the performance of the SuperKEKB accelerators.</a:t>
            </a:r>
          </a:p>
          <a:p>
            <a:r>
              <a:rPr kumimoji="1" lang="en-US" altLang="ja-JP" dirty="0"/>
              <a:t>It would be so grateful if you could continue to give us your supports in the future.</a:t>
            </a:r>
          </a:p>
          <a:p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114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49F965-2490-47EC-A778-B7D7E434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International collaboration scheme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C1C9BD-0424-4967-94DA-A6EDD7A6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US-Japan collaboration on High Energy Physics</a:t>
            </a:r>
          </a:p>
          <a:p>
            <a:pPr lvl="1"/>
            <a:r>
              <a:rPr lang="en-US" altLang="ja-JP" dirty="0"/>
              <a:t>R&amp;D for SuperKEKB and the next generation high luminosity colliders (M. Tobiyama(KEK), J. Seeman(SLAC)) since 2002</a:t>
            </a:r>
          </a:p>
          <a:p>
            <a:pPr lvl="1"/>
            <a:r>
              <a:rPr lang="en-US" altLang="ja-JP" dirty="0"/>
              <a:t>Development of the SuperKEKB Interaction Region </a:t>
            </a:r>
            <a:r>
              <a:rPr lang="en-US" altLang="ja-JP" dirty="0" err="1"/>
              <a:t>Nb3Sn</a:t>
            </a:r>
            <a:r>
              <a:rPr lang="en-US" altLang="ja-JP" dirty="0"/>
              <a:t> Quadrupole Magnet(Y. Arimoto(KEI), S. </a:t>
            </a:r>
            <a:r>
              <a:rPr lang="en-US" altLang="ja-JP" dirty="0" err="1"/>
              <a:t>Stoynev</a:t>
            </a:r>
            <a:r>
              <a:rPr lang="en-US" altLang="ja-JP" dirty="0"/>
              <a:t>(</a:t>
            </a:r>
            <a:r>
              <a:rPr lang="en-US" altLang="ja-JP" dirty="0" err="1"/>
              <a:t>FNAL</a:t>
            </a:r>
            <a:r>
              <a:rPr lang="en-US" altLang="ja-JP" dirty="0"/>
              <a:t>))</a:t>
            </a:r>
          </a:p>
          <a:p>
            <a:pPr lvl="1"/>
            <a:r>
              <a:rPr lang="en-US" altLang="ja-JP" dirty="0"/>
              <a:t>Development of superconducting magnets and the quadrupole field vibration measurement system for SuperKEKB upgrade (R. Ueki(KEK), V. </a:t>
            </a:r>
            <a:r>
              <a:rPr lang="en-US" altLang="ja-JP" dirty="0" err="1"/>
              <a:t>Teotia</a:t>
            </a:r>
            <a:r>
              <a:rPr lang="en-US" altLang="ja-JP" dirty="0"/>
              <a:t>(</a:t>
            </a:r>
            <a:r>
              <a:rPr lang="en-US" altLang="ja-JP" dirty="0" err="1"/>
              <a:t>BNL</a:t>
            </a:r>
            <a:r>
              <a:rPr lang="en-US" altLang="ja-JP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85552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F930D-4749-37FF-C1E1-3FDD5658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 Luminosity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5D6046-0D69-A253-F9EC-5CC13910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SuperKEKB commissioning, development of dithering-based IP feedback(SLAC, </a:t>
            </a:r>
            <a:r>
              <a:rPr kumimoji="1" lang="en-US" altLang="ja-JP" dirty="0" err="1"/>
              <a:t>ANL</a:t>
            </a:r>
            <a:r>
              <a:rPr kumimoji="1" lang="en-US" altLang="ja-JP" dirty="0"/>
              <a:t>, KEK)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High speed bunch-by-bunch X-ray beam size monitor diagnostics (</a:t>
            </a:r>
            <a:r>
              <a:rPr kumimoji="1" lang="en-US" altLang="ja-JP" dirty="0" err="1"/>
              <a:t>XRM</a:t>
            </a:r>
            <a:r>
              <a:rPr kumimoji="1" lang="en-US" altLang="ja-JP" dirty="0"/>
              <a:t>) (U. Hawaii, SLAC, KEK)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6A06F12-F1CB-436D-8226-8642DD75A1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317" y="2353223"/>
            <a:ext cx="2398040" cy="180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63FB8A1-6ADA-876F-1E98-AF1068090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461" y="2353223"/>
            <a:ext cx="2674607" cy="180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C1E6B81-4ACF-0143-1DAF-7835CC08C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68" y="4509135"/>
            <a:ext cx="1478280" cy="201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E2E90-132F-E6FB-EF3A-F6345B9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 Luminosity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BA4FC2-E2B0-9702-2F07-ECA270865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Fast Diagnostic Electronics (SLAC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KEK</a:t>
            </a:r>
            <a:r>
              <a:rPr kumimoji="1" lang="en-US" altLang="ja-JP" dirty="0"/>
              <a:t>)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Study of beam collimation</a:t>
            </a:r>
          </a:p>
          <a:p>
            <a:r>
              <a:rPr lang="en-US" altLang="ja-JP" dirty="0"/>
              <a:t>Study of Electron Cloud Instability</a:t>
            </a:r>
          </a:p>
          <a:p>
            <a:r>
              <a:rPr kumimoji="1" lang="en-US" altLang="ja-JP" dirty="0"/>
              <a:t>Large Angle </a:t>
            </a:r>
            <a:r>
              <a:rPr kumimoji="1" lang="en-US" altLang="ja-JP" dirty="0" err="1"/>
              <a:t>Beamstrahlung</a:t>
            </a:r>
            <a:r>
              <a:rPr kumimoji="1" lang="en-US" altLang="ja-JP" dirty="0"/>
              <a:t> monitor (Wayne St.)</a:t>
            </a:r>
          </a:p>
          <a:p>
            <a:r>
              <a:rPr lang="en-US" altLang="ja-JP" dirty="0"/>
              <a:t>Accelerator Physics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D4754C-6233-1E94-9070-45CAF315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74" y="1865276"/>
            <a:ext cx="409077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3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686C0-001D-99C2-0898-9F26D361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Nb3Sn</a:t>
            </a:r>
            <a:r>
              <a:rPr lang="en-US" altLang="ja-JP" dirty="0"/>
              <a:t> Quadrupole magnet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31BB073-2AC6-F3C5-CAE9-807E6F4A7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678" y="1329748"/>
            <a:ext cx="4742068" cy="324000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100E1C-2815-589B-843F-1D204E53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08" y="4088252"/>
            <a:ext cx="5369492" cy="2880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4BAD56-5AF1-886B-D1D5-826D3B46CF38}"/>
              </a:ext>
            </a:extLst>
          </p:cNvPr>
          <p:cNvSpPr txBox="1"/>
          <p:nvPr/>
        </p:nvSpPr>
        <p:spPr>
          <a:xfrm>
            <a:off x="5728138" y="1629103"/>
            <a:ext cx="1587062" cy="36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Current IP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990832-4F6E-D33E-E7C6-D79D89BB2C2E}"/>
              </a:ext>
            </a:extLst>
          </p:cNvPr>
          <p:cNvSpPr txBox="1"/>
          <p:nvPr/>
        </p:nvSpPr>
        <p:spPr>
          <a:xfrm>
            <a:off x="5570483" y="3121572"/>
            <a:ext cx="279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IP with new </a:t>
            </a:r>
            <a:r>
              <a:rPr kumimoji="1" lang="en-US" altLang="ja-JP" dirty="0" err="1"/>
              <a:t>QC1s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Nb3Sn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FCB6F0-87E0-A982-39A9-86DE57F678EB}"/>
              </a:ext>
            </a:extLst>
          </p:cNvPr>
          <p:cNvSpPr txBox="1"/>
          <p:nvPr/>
        </p:nvSpPr>
        <p:spPr>
          <a:xfrm>
            <a:off x="1629104" y="5704426"/>
            <a:ext cx="204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Winding design of new </a:t>
            </a:r>
            <a:r>
              <a:rPr lang="en-US" altLang="ja-JP" dirty="0" err="1"/>
              <a:t>QC1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528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BED17-CAC0-4BDC-A91A-F72361BA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Multi-National </a:t>
            </a:r>
            <a:r>
              <a:rPr lang="en-US" altLang="ja-JP" dirty="0"/>
              <a:t>Partnership Project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46CF80-3436-4B6A-9233-4CFA72C90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R&amp;D for high luminosity colliders (MNPP-01)</a:t>
            </a:r>
          </a:p>
          <a:p>
            <a:pPr lvl="1"/>
            <a:r>
              <a:rPr kumimoji="1" lang="en-US" altLang="ja-JP" dirty="0"/>
              <a:t>CERN, CNRS/</a:t>
            </a:r>
            <a:r>
              <a:rPr kumimoji="1" lang="en-US" altLang="ja-JP" dirty="0" err="1"/>
              <a:t>IN2P3</a:t>
            </a:r>
            <a:r>
              <a:rPr kumimoji="1" lang="en-US" altLang="ja-JP" dirty="0"/>
              <a:t>, SLAC, </a:t>
            </a:r>
            <a:r>
              <a:rPr kumimoji="1" lang="en-US" altLang="ja-JP" dirty="0" err="1"/>
              <a:t>IHEP</a:t>
            </a:r>
            <a:r>
              <a:rPr kumimoji="1" lang="en-US" altLang="ja-JP" dirty="0"/>
              <a:t>-Beijing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 err="1"/>
              <a:t>INFN</a:t>
            </a:r>
            <a:r>
              <a:rPr kumimoji="1" lang="en-US" altLang="ja-JP" dirty="0"/>
              <a:t> </a:t>
            </a:r>
          </a:p>
          <a:p>
            <a:pPr lvl="1"/>
            <a:r>
              <a:rPr lang="en-US" altLang="ja-JP" dirty="0"/>
              <a:t>Visa support, daily life support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Many contributions from </a:t>
            </a:r>
            <a:r>
              <a:rPr lang="en-US" altLang="ja-JP" dirty="0" err="1"/>
              <a:t>IHEP</a:t>
            </a:r>
            <a:r>
              <a:rPr lang="en-US" altLang="ja-JP" dirty="0"/>
              <a:t>, CERN, LAL and SLAC</a:t>
            </a:r>
          </a:p>
          <a:p>
            <a:pPr lvl="2"/>
            <a:r>
              <a:rPr lang="en-US" altLang="ja-JP"/>
              <a:t>IJCLab</a:t>
            </a:r>
            <a:r>
              <a:rPr kumimoji="1" lang="en-US" altLang="ja-JP" dirty="0"/>
              <a:t>: Fast luminosity monitor (LumiBelle2)</a:t>
            </a:r>
          </a:p>
          <a:p>
            <a:pPr lvl="2"/>
            <a:r>
              <a:rPr lang="en-US" altLang="ja-JP" dirty="0"/>
              <a:t>CERN: Ring Commissioning, Optics measurements</a:t>
            </a:r>
          </a:p>
          <a:p>
            <a:pPr lvl="2"/>
            <a:r>
              <a:rPr lang="en-US" altLang="ja-JP" dirty="0" err="1"/>
              <a:t>IHEP</a:t>
            </a:r>
            <a:r>
              <a:rPr lang="en-US" altLang="ja-JP" dirty="0"/>
              <a:t>: Design(Hardware), Optics, Simulations,...</a:t>
            </a:r>
          </a:p>
          <a:p>
            <a:pPr marL="914400" lvl="2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74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A80683-AB3A-9A3D-026F-DF9E0401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Visiting collaborators in </a:t>
            </a:r>
            <a:r>
              <a:rPr kumimoji="1" lang="en-US" altLang="ja-JP" dirty="0" err="1"/>
              <a:t>2024a</a:t>
            </a:r>
            <a:r>
              <a:rPr kumimoji="1" lang="en-US" altLang="ja-JP" dirty="0"/>
              <a:t>/b 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797AD9D-6002-45BB-0625-B22D8BD9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1614148"/>
            <a:ext cx="7344000" cy="434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2DFCC-467E-1332-7D58-88D0C348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Visiting collaborators in </a:t>
            </a:r>
            <a:r>
              <a:rPr kumimoji="1" lang="en-US" altLang="ja-JP" dirty="0" err="1"/>
              <a:t>2024c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E68648-5717-2737-2BC9-4CD4D5753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Dr. </a:t>
            </a:r>
            <a:r>
              <a:rPr kumimoji="1" lang="en-US" altLang="ja-JP" dirty="0"/>
              <a:t>Salvesen John Patric (CERN) </a:t>
            </a:r>
            <a:r>
              <a:rPr kumimoji="1" lang="en-US" altLang="ja-JP" dirty="0" err="1"/>
              <a:t>Dec.2024</a:t>
            </a:r>
            <a:endParaRPr kumimoji="1" lang="en-US" altLang="ja-JP" dirty="0"/>
          </a:p>
          <a:p>
            <a:r>
              <a:rPr lang="en-US" altLang="ja-JP" dirty="0"/>
              <a:t>Dr. LI Meng(</a:t>
            </a:r>
            <a:r>
              <a:rPr lang="en-US" altLang="ja-JP"/>
              <a:t>IJCLab</a:t>
            </a:r>
            <a:r>
              <a:rPr lang="en-US" altLang="ja-JP" dirty="0"/>
              <a:t>) 17/Nov-29/Dec</a:t>
            </a:r>
            <a:endParaRPr kumimoji="1" lang="en-US" altLang="ja-JP" dirty="0"/>
          </a:p>
          <a:p>
            <a:r>
              <a:rPr lang="en-US" altLang="ja-JP" dirty="0"/>
              <a:t>Dr. Lin Chuntao (</a:t>
            </a:r>
            <a:r>
              <a:rPr lang="en-US" altLang="ja-JP" dirty="0" err="1"/>
              <a:t>IHEP</a:t>
            </a:r>
            <a:r>
              <a:rPr lang="en-US" altLang="ja-JP" dirty="0"/>
              <a:t>) </a:t>
            </a:r>
            <a:r>
              <a:rPr lang="en-US" altLang="ja-JP" dirty="0" err="1"/>
              <a:t>Mar.2025</a:t>
            </a:r>
            <a:r>
              <a:rPr lang="en-US" altLang="ja-JP" dirty="0"/>
              <a:t>-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334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E279F-E763-AA2F-FD9B-71E6E540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614B5-11CF-0EC5-159B-5A7C51357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We surely welcome international collaboration to improve performance of the SuperKEKB accelerators. We would be very grateful if you or your colleague could visit KEK and help us.</a:t>
            </a:r>
          </a:p>
          <a:p>
            <a:r>
              <a:rPr lang="en-US" altLang="ja-JP" dirty="0"/>
              <a:t>We would appreciate your consideration of the following points.</a:t>
            </a:r>
          </a:p>
          <a:p>
            <a:pPr lvl="1"/>
            <a:r>
              <a:rPr lang="en-US" altLang="ja-JP" dirty="0"/>
              <a:t>Our human resources are under extreme pressure, as you know.</a:t>
            </a:r>
          </a:p>
          <a:p>
            <a:pPr lvl="1"/>
            <a:r>
              <a:rPr lang="en-US" altLang="ja-JP" dirty="0"/>
              <a:t>During operation period, commissioning staff are often pressed for time and it can be difficult to respond adequately. Therefore, we may have to decline visits for “educational purposes”.</a:t>
            </a:r>
          </a:p>
          <a:p>
            <a:pPr lvl="1"/>
            <a:r>
              <a:rPr lang="en-US" altLang="ja-JP" dirty="0"/>
              <a:t>If you are planning to visit, please consult with the host in charge in advance and submit the required application form.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080217"/>
      </p:ext>
    </p:extLst>
  </p:cSld>
  <p:clrMapOvr>
    <a:masterClrMapping/>
  </p:clrMapOvr>
</p:sld>
</file>

<file path=ppt/theme/theme1.xml><?xml version="1.0" encoding="utf-8"?>
<a:theme xmlns:a="http://schemas.openxmlformats.org/drawingml/2006/main" name="SuperKEKB">
  <a:themeElements>
    <a:clrScheme name="TG-kiosk1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B727"/>
      </a:accent1>
      <a:accent2>
        <a:srgbClr val="4F78BA"/>
      </a:accent2>
      <a:accent3>
        <a:srgbClr val="FFFFFF"/>
      </a:accent3>
      <a:accent4>
        <a:srgbClr val="000000"/>
      </a:accent4>
      <a:accent5>
        <a:srgbClr val="FFD8AC"/>
      </a:accent5>
      <a:accent6>
        <a:srgbClr val="476CA8"/>
      </a:accent6>
      <a:hlink>
        <a:srgbClr val="93CE4C"/>
      </a:hlink>
      <a:folHlink>
        <a:srgbClr val="FF9999"/>
      </a:folHlink>
    </a:clrScheme>
    <a:fontScheme name="TG-kiosk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G-kios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BCEB1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3E3D5"/>
        </a:accent5>
        <a:accent6>
          <a:srgbClr val="2D5CB9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kiosk1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B727"/>
        </a:accent1>
        <a:accent2>
          <a:srgbClr val="4F78BA"/>
        </a:accent2>
        <a:accent3>
          <a:srgbClr val="FFFFFF"/>
        </a:accent3>
        <a:accent4>
          <a:srgbClr val="000000"/>
        </a:accent4>
        <a:accent5>
          <a:srgbClr val="FFD8AC"/>
        </a:accent5>
        <a:accent6>
          <a:srgbClr val="476CA8"/>
        </a:accent6>
        <a:hlink>
          <a:srgbClr val="93CE4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kios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DDD7"/>
        </a:accent1>
        <a:accent2>
          <a:srgbClr val="4454CE"/>
        </a:accent2>
        <a:accent3>
          <a:srgbClr val="FFFFFF"/>
        </a:accent3>
        <a:accent4>
          <a:srgbClr val="000000"/>
        </a:accent4>
        <a:accent5>
          <a:srgbClr val="B7EBE8"/>
        </a:accent5>
        <a:accent6>
          <a:srgbClr val="3D4BBA"/>
        </a:accent6>
        <a:hlink>
          <a:srgbClr val="9999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B_TEMPLATE.pptx" id="{9D97DA96-3864-41E7-A68E-E387F4FA18E6}" vid="{09C30673-4258-441A-92B1-B3978628F4B4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B_TEMPLATE.pptx" id="{9D97DA96-3864-41E7-A68E-E387F4FA18E6}" vid="{FB1A1420-5492-4818-AFBB-CAE2AF4ADED7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B_TEMPLATE.pptx" id="{9D97DA96-3864-41E7-A68E-E387F4FA18E6}" vid="{61C75617-AE4A-45AB-B408-EFD037F639F9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B_TEMPLATE.pptx" id="{9D97DA96-3864-41E7-A68E-E387F4FA18E6}" vid="{1A031DA4-FD38-4C35-924F-53F44EA1D69E}"/>
    </a:ext>
  </a:extLst>
</a:theme>
</file>

<file path=ppt/theme/theme5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B_TEMPLATE.pptx" id="{9D97DA96-3864-41E7-A68E-E387F4FA18E6}" vid="{78CBE39C-20F7-4CB4-8ECF-A98EC3E66999}"/>
    </a:ext>
  </a:extLst>
</a:theme>
</file>

<file path=ppt/theme/theme6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B_TEMPLATE.pptx" id="{9D97DA96-3864-41E7-A68E-E387F4FA18E6}" vid="{B7F6D876-71B9-44B1-8FE1-74B2666324E3}"/>
    </a:ext>
  </a:extLst>
</a:theme>
</file>

<file path=ppt/theme/theme7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B_TEMPLATE.pptx" id="{9D97DA96-3864-41E7-A68E-E387F4FA18E6}" vid="{E5C4D843-9B9E-47FF-BA06-61B2BD8EEFB1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FB_TEMPLATE</Template>
  <TotalTime>532</TotalTime>
  <Words>757</Words>
  <Application>Microsoft Office PowerPoint</Application>
  <PresentationFormat>画面に合わせる (4:3)</PresentationFormat>
  <Paragraphs>80</Paragraphs>
  <Slides>15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7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31" baseType="lpstr">
      <vt:lpstr>ＭＳ Ｐゴシック</vt:lpstr>
      <vt:lpstr>游ゴシック</vt:lpstr>
      <vt:lpstr>Arial</vt:lpstr>
      <vt:lpstr>Calibri</vt:lpstr>
      <vt:lpstr>Tahoma</vt:lpstr>
      <vt:lpstr>Times New Roman</vt:lpstr>
      <vt:lpstr>Verdana</vt:lpstr>
      <vt:lpstr>Wingdings</vt:lpstr>
      <vt:lpstr>SuperKEKB</vt:lpstr>
      <vt:lpstr>Blends</vt:lpstr>
      <vt:lpstr>Office テーマ</vt:lpstr>
      <vt:lpstr>1_Office Theme</vt:lpstr>
      <vt:lpstr>1_Office テーマ</vt:lpstr>
      <vt:lpstr>標準デザイン</vt:lpstr>
      <vt:lpstr>2_Office テーマ</vt:lpstr>
      <vt:lpstr>Document</vt:lpstr>
      <vt:lpstr>International collaboration for SuperKEKB</vt:lpstr>
      <vt:lpstr>International collaboration scheme</vt:lpstr>
      <vt:lpstr>High Luminosity</vt:lpstr>
      <vt:lpstr>High Luminosity</vt:lpstr>
      <vt:lpstr>Nb3Sn Quadrupole magnet</vt:lpstr>
      <vt:lpstr>Multi-National Partnership Project</vt:lpstr>
      <vt:lpstr>Visiting collaborators in 2024a/b </vt:lpstr>
      <vt:lpstr>Visiting collaborators in 2024c-</vt:lpstr>
      <vt:lpstr>PowerPoint プレゼンテーション</vt:lpstr>
      <vt:lpstr>Application form items </vt:lpstr>
      <vt:lpstr>PowerPoint プレゼンテーション</vt:lpstr>
      <vt:lpstr>Response</vt:lpstr>
      <vt:lpstr>eeFACT2025 (Mar.3-7 2025)</vt:lpstr>
      <vt:lpstr>Invitation program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collaboration for SuperKEKB</dc:title>
  <dc:creator>Tobiyama, Makoto</dc:creator>
  <cp:lastModifiedBy>Tobiyama, Makoto</cp:lastModifiedBy>
  <cp:revision>20</cp:revision>
  <cp:lastPrinted>2025-01-10T00:38:37Z</cp:lastPrinted>
  <dcterms:created xsi:type="dcterms:W3CDTF">2020-01-13T02:01:48Z</dcterms:created>
  <dcterms:modified xsi:type="dcterms:W3CDTF">2025-01-13T07:45:41Z</dcterms:modified>
</cp:coreProperties>
</file>